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1"/>
  </p:notesMasterIdLst>
  <p:sldIdLst>
    <p:sldId id="256" r:id="rId3"/>
    <p:sldId id="360" r:id="rId4"/>
    <p:sldId id="361" r:id="rId5"/>
    <p:sldId id="362" r:id="rId6"/>
    <p:sldId id="363" r:id="rId7"/>
    <p:sldId id="269" r:id="rId8"/>
    <p:sldId id="364" r:id="rId9"/>
    <p:sldId id="365" r:id="rId10"/>
    <p:sldId id="336" r:id="rId11"/>
    <p:sldId id="367" r:id="rId12"/>
    <p:sldId id="366" r:id="rId13"/>
    <p:sldId id="370" r:id="rId14"/>
    <p:sldId id="368" r:id="rId15"/>
    <p:sldId id="371" r:id="rId16"/>
    <p:sldId id="372" r:id="rId17"/>
    <p:sldId id="369" r:id="rId18"/>
    <p:sldId id="373" r:id="rId19"/>
    <p:sldId id="35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11" autoAdjust="0"/>
    <p:restoredTop sz="94540" autoAdjust="0"/>
  </p:normalViewPr>
  <p:slideViewPr>
    <p:cSldViewPr>
      <p:cViewPr varScale="1">
        <p:scale>
          <a:sx n="72" d="100"/>
          <a:sy n="72" d="100"/>
        </p:scale>
        <p:origin x="342" y="66"/>
      </p:cViewPr>
      <p:guideLst>
        <p:guide orient="horz" pos="2160"/>
        <p:guide pos="2880"/>
      </p:guideLst>
    </p:cSldViewPr>
  </p:slideViewPr>
  <p:outlineViewPr>
    <p:cViewPr>
      <p:scale>
        <a:sx n="33" d="100"/>
        <a:sy n="33" d="100"/>
      </p:scale>
      <p:origin x="0" y="-28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2/22/2024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129811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136385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C220-7CB5-7E9F-E394-C80F8C19D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A985B-243F-65A1-00D7-D128539FC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BCF8A-2BA9-AA8A-F5BF-D8EEA8769A2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5AE5EF22-60D7-59A6-8EC5-2199D7680056}"/>
              </a:ext>
            </a:extLst>
          </p:cNvPr>
          <p:cNvSpPr>
            <a:spLocks noGrp="1"/>
          </p:cNvSpPr>
          <p:nvPr>
            <p:ph type="sldNum" sz="quarter" idx="10"/>
          </p:nvPr>
        </p:nvSpPr>
        <p:spPr/>
        <p:txBody>
          <a:bodyPr/>
          <a:lstStyle/>
          <a:p>
            <a:fld id="{D7C167DB-EFF0-400D-96A1-6799F871DE5B}" type="slidenum">
              <a:rPr lang="en-US" smtClean="0"/>
              <a:pPr/>
              <a:t>10</a:t>
            </a:fld>
            <a:endParaRPr lang="en-US"/>
          </a:p>
        </p:txBody>
      </p:sp>
    </p:spTree>
    <p:extLst>
      <p:ext uri="{BB962C8B-B14F-4D97-AF65-F5344CB8AC3E}">
        <p14:creationId xmlns:p14="http://schemas.microsoft.com/office/powerpoint/2010/main" val="329517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4DF4-D190-5719-387C-015DE1020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959DC-D37B-F30F-BD2B-084015D89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B03F8-62D5-7CAA-A1F7-F4C87F62AF18}"/>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6C70A9E9-BA72-D261-84E9-798F26FE578A}"/>
              </a:ext>
            </a:extLst>
          </p:cNvPr>
          <p:cNvSpPr>
            <a:spLocks noGrp="1"/>
          </p:cNvSpPr>
          <p:nvPr>
            <p:ph type="sldNum" sz="quarter" idx="10"/>
          </p:nvPr>
        </p:nvSpPr>
        <p:spPr/>
        <p:txBody>
          <a:bodyPr/>
          <a:lstStyle/>
          <a:p>
            <a:fld id="{D7C167DB-EFF0-400D-96A1-6799F871DE5B}" type="slidenum">
              <a:rPr lang="en-US" smtClean="0"/>
              <a:pPr/>
              <a:t>11</a:t>
            </a:fld>
            <a:endParaRPr lang="en-US"/>
          </a:p>
        </p:txBody>
      </p:sp>
    </p:spTree>
    <p:extLst>
      <p:ext uri="{BB962C8B-B14F-4D97-AF65-F5344CB8AC3E}">
        <p14:creationId xmlns:p14="http://schemas.microsoft.com/office/powerpoint/2010/main" val="229691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D4833-1A75-CAAC-C571-92AA20D67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2EDF0-F197-1963-5C2D-82239C2F9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304A3-1334-BF6D-E3B1-EEE0938EFBBE}"/>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BB67B35-748E-86FB-D431-596F49915535}"/>
              </a:ext>
            </a:extLst>
          </p:cNvPr>
          <p:cNvSpPr>
            <a:spLocks noGrp="1"/>
          </p:cNvSpPr>
          <p:nvPr>
            <p:ph type="sldNum" sz="quarter" idx="10"/>
          </p:nvPr>
        </p:nvSpPr>
        <p:spPr/>
        <p:txBody>
          <a:bodyPr/>
          <a:lstStyle/>
          <a:p>
            <a:fld id="{D7C167DB-EFF0-400D-96A1-6799F871DE5B}" type="slidenum">
              <a:rPr lang="en-US" smtClean="0"/>
              <a:pPr/>
              <a:t>12</a:t>
            </a:fld>
            <a:endParaRPr lang="en-US"/>
          </a:p>
        </p:txBody>
      </p:sp>
    </p:spTree>
    <p:extLst>
      <p:ext uri="{BB962C8B-B14F-4D97-AF65-F5344CB8AC3E}">
        <p14:creationId xmlns:p14="http://schemas.microsoft.com/office/powerpoint/2010/main" val="364894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FEF0-0583-DC68-DE73-B566BE10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BFF12-1745-7AA2-33FA-7010D3485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5E6D6-5B13-4FAB-9DC5-D9B05AEAF45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0D61523-2C18-1F8E-7709-48B47DBE2BA8}"/>
              </a:ext>
            </a:extLst>
          </p:cNvPr>
          <p:cNvSpPr>
            <a:spLocks noGrp="1"/>
          </p:cNvSpPr>
          <p:nvPr>
            <p:ph type="sldNum" sz="quarter" idx="10"/>
          </p:nvPr>
        </p:nvSpPr>
        <p:spPr/>
        <p:txBody>
          <a:bodyPr/>
          <a:lstStyle/>
          <a:p>
            <a:fld id="{D7C167DB-EFF0-400D-96A1-6799F871DE5B}" type="slidenum">
              <a:rPr lang="en-US" smtClean="0"/>
              <a:pPr/>
              <a:t>13</a:t>
            </a:fld>
            <a:endParaRPr lang="en-US"/>
          </a:p>
        </p:txBody>
      </p:sp>
    </p:spTree>
    <p:extLst>
      <p:ext uri="{BB962C8B-B14F-4D97-AF65-F5344CB8AC3E}">
        <p14:creationId xmlns:p14="http://schemas.microsoft.com/office/powerpoint/2010/main" val="13652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BF49-8ADC-FBEA-0754-D057C2D9D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D6611-EC31-9222-C945-E2B38B106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43D72-8B38-008B-3185-0B99A60DC33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AC2D9B4-4521-2897-BD7C-67183D12A5F0}"/>
              </a:ext>
            </a:extLst>
          </p:cNvPr>
          <p:cNvSpPr>
            <a:spLocks noGrp="1"/>
          </p:cNvSpPr>
          <p:nvPr>
            <p:ph type="sldNum" sz="quarter" idx="10"/>
          </p:nvPr>
        </p:nvSpPr>
        <p:spPr/>
        <p:txBody>
          <a:bodyPr/>
          <a:lstStyle/>
          <a:p>
            <a:fld id="{D7C167DB-EFF0-400D-96A1-6799F871DE5B}" type="slidenum">
              <a:rPr lang="en-US" smtClean="0"/>
              <a:pPr/>
              <a:t>14</a:t>
            </a:fld>
            <a:endParaRPr lang="en-US"/>
          </a:p>
        </p:txBody>
      </p:sp>
    </p:spTree>
    <p:extLst>
      <p:ext uri="{BB962C8B-B14F-4D97-AF65-F5344CB8AC3E}">
        <p14:creationId xmlns:p14="http://schemas.microsoft.com/office/powerpoint/2010/main" val="25049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9A864-F784-7CC5-A459-BB6311EC5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C3D80-08D5-FA05-61E0-0298C200E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4C7D0-1414-DB43-A138-6C48FFE3279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8EB55AE-84E1-250D-7AAF-300BD9ACA14C}"/>
              </a:ext>
            </a:extLst>
          </p:cNvPr>
          <p:cNvSpPr>
            <a:spLocks noGrp="1"/>
          </p:cNvSpPr>
          <p:nvPr>
            <p:ph type="sldNum" sz="quarter" idx="10"/>
          </p:nvPr>
        </p:nvSpPr>
        <p:spPr/>
        <p:txBody>
          <a:bodyPr/>
          <a:lstStyle/>
          <a:p>
            <a:fld id="{D7C167DB-EFF0-400D-96A1-6799F871DE5B}" type="slidenum">
              <a:rPr lang="en-US" smtClean="0"/>
              <a:pPr/>
              <a:t>15</a:t>
            </a:fld>
            <a:endParaRPr lang="en-US"/>
          </a:p>
        </p:txBody>
      </p:sp>
    </p:spTree>
    <p:extLst>
      <p:ext uri="{BB962C8B-B14F-4D97-AF65-F5344CB8AC3E}">
        <p14:creationId xmlns:p14="http://schemas.microsoft.com/office/powerpoint/2010/main" val="27510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B6E52-E08C-F9F7-68B8-C26F37546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F8B4E-4475-47BA-E95F-EA40A050B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2F3D6-C905-383D-E2EF-CE593AD7189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8AA35CBD-492F-C7FB-6728-E5D41A3540F5}"/>
              </a:ext>
            </a:extLst>
          </p:cNvPr>
          <p:cNvSpPr>
            <a:spLocks noGrp="1"/>
          </p:cNvSpPr>
          <p:nvPr>
            <p:ph type="sldNum" sz="quarter" idx="10"/>
          </p:nvPr>
        </p:nvSpPr>
        <p:spPr/>
        <p:txBody>
          <a:bodyPr/>
          <a:lstStyle/>
          <a:p>
            <a:fld id="{D7C167DB-EFF0-400D-96A1-6799F871DE5B}" type="slidenum">
              <a:rPr lang="en-US" smtClean="0"/>
              <a:pPr/>
              <a:t>16</a:t>
            </a:fld>
            <a:endParaRPr lang="en-US"/>
          </a:p>
        </p:txBody>
      </p:sp>
    </p:spTree>
    <p:extLst>
      <p:ext uri="{BB962C8B-B14F-4D97-AF65-F5344CB8AC3E}">
        <p14:creationId xmlns:p14="http://schemas.microsoft.com/office/powerpoint/2010/main" val="284724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4404-2338-8D40-FE82-2B7CCEE10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D1ACA-B71C-9269-633A-351A33BBD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E1A11-F8EC-9E27-3683-5F6E656FC36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8FD591BD-4BD8-02FE-E30D-5BF76EF59D60}"/>
              </a:ext>
            </a:extLst>
          </p:cNvPr>
          <p:cNvSpPr>
            <a:spLocks noGrp="1"/>
          </p:cNvSpPr>
          <p:nvPr>
            <p:ph type="sldNum" sz="quarter" idx="10"/>
          </p:nvPr>
        </p:nvSpPr>
        <p:spPr/>
        <p:txBody>
          <a:bodyPr/>
          <a:lstStyle/>
          <a:p>
            <a:fld id="{D7C167DB-EFF0-400D-96A1-6799F871DE5B}" type="slidenum">
              <a:rPr lang="en-US" smtClean="0"/>
              <a:pPr/>
              <a:t>17</a:t>
            </a:fld>
            <a:endParaRPr lang="en-US"/>
          </a:p>
        </p:txBody>
      </p:sp>
    </p:spTree>
    <p:extLst>
      <p:ext uri="{BB962C8B-B14F-4D97-AF65-F5344CB8AC3E}">
        <p14:creationId xmlns:p14="http://schemas.microsoft.com/office/powerpoint/2010/main" val="236142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18</a:t>
            </a:fld>
            <a:endParaRPr lang="en-US"/>
          </a:p>
        </p:txBody>
      </p:sp>
    </p:spTree>
    <p:extLst>
      <p:ext uri="{BB962C8B-B14F-4D97-AF65-F5344CB8AC3E}">
        <p14:creationId xmlns:p14="http://schemas.microsoft.com/office/powerpoint/2010/main" val="196653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C7DFE-CADD-DC2C-7424-485E559F8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66631-FF69-BEB2-20A9-126B58B1C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5DA99-4312-0715-BEB8-4AB41DA42E72}"/>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B07FA43-F3E0-F2FD-3B82-0874EA7FD77E}"/>
              </a:ext>
            </a:extLst>
          </p:cNvPr>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134596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04EE-9676-9C5B-3ADA-7D05C4BEB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6CC9E-D1C9-8BEC-588B-468D28108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12598-DD14-0EF8-30CB-1748DCD90E6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1E946ED-BD3F-6AEE-DEC4-AD5155132F3D}"/>
              </a:ext>
            </a:extLst>
          </p:cNvPr>
          <p:cNvSpPr>
            <a:spLocks noGrp="1"/>
          </p:cNvSpPr>
          <p:nvPr>
            <p:ph type="sldNum" sz="quarter" idx="10"/>
          </p:nvPr>
        </p:nvSpPr>
        <p:spPr/>
        <p:txBody>
          <a:bodyPr/>
          <a:lstStyle/>
          <a:p>
            <a:fld id="{D7C167DB-EFF0-400D-96A1-6799F871DE5B}" type="slidenum">
              <a:rPr lang="en-US" smtClean="0"/>
              <a:pPr/>
              <a:t>3</a:t>
            </a:fld>
            <a:endParaRPr lang="en-US"/>
          </a:p>
        </p:txBody>
      </p:sp>
    </p:spTree>
    <p:extLst>
      <p:ext uri="{BB962C8B-B14F-4D97-AF65-F5344CB8AC3E}">
        <p14:creationId xmlns:p14="http://schemas.microsoft.com/office/powerpoint/2010/main" val="7470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142A-8906-4528-A93E-589D91C8E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3178-0CA6-6EA3-9AC4-D6792B276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E46CC-2F71-0488-4D43-FB4436958E3E}"/>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4938C59-BD77-7155-E986-067A3EC7E282}"/>
              </a:ext>
            </a:extLst>
          </p:cNvPr>
          <p:cNvSpPr>
            <a:spLocks noGrp="1"/>
          </p:cNvSpPr>
          <p:nvPr>
            <p:ph type="sldNum" sz="quarter" idx="10"/>
          </p:nvPr>
        </p:nvSpPr>
        <p:spPr/>
        <p:txBody>
          <a:bodyPr/>
          <a:lstStyle/>
          <a:p>
            <a:fld id="{D7C167DB-EFF0-400D-96A1-6799F871DE5B}" type="slidenum">
              <a:rPr lang="en-US" smtClean="0"/>
              <a:pPr/>
              <a:t>4</a:t>
            </a:fld>
            <a:endParaRPr lang="en-US"/>
          </a:p>
        </p:txBody>
      </p:sp>
    </p:spTree>
    <p:extLst>
      <p:ext uri="{BB962C8B-B14F-4D97-AF65-F5344CB8AC3E}">
        <p14:creationId xmlns:p14="http://schemas.microsoft.com/office/powerpoint/2010/main" val="241309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F93C-5416-C131-51D8-5686B4EF6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76D05-B319-2C40-BDE8-46B6893D7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446F2-B516-67BF-B065-4786F9730EB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FD570F19-DCB6-342C-3A52-1C3362C2692A}"/>
              </a:ext>
            </a:extLst>
          </p:cNvPr>
          <p:cNvSpPr>
            <a:spLocks noGrp="1"/>
          </p:cNvSpPr>
          <p:nvPr>
            <p:ph type="sldNum" sz="quarter" idx="10"/>
          </p:nvPr>
        </p:nvSpPr>
        <p:spPr/>
        <p:txBody>
          <a:bodyPr/>
          <a:lstStyle/>
          <a:p>
            <a:fld id="{D7C167DB-EFF0-400D-96A1-6799F871DE5B}" type="slidenum">
              <a:rPr lang="en-US" smtClean="0"/>
              <a:pPr/>
              <a:t>5</a:t>
            </a:fld>
            <a:endParaRPr lang="en-US"/>
          </a:p>
        </p:txBody>
      </p:sp>
    </p:spTree>
    <p:extLst>
      <p:ext uri="{BB962C8B-B14F-4D97-AF65-F5344CB8AC3E}">
        <p14:creationId xmlns:p14="http://schemas.microsoft.com/office/powerpoint/2010/main" val="411693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a:p>
        </p:txBody>
      </p:sp>
    </p:spTree>
    <p:extLst>
      <p:ext uri="{BB962C8B-B14F-4D97-AF65-F5344CB8AC3E}">
        <p14:creationId xmlns:p14="http://schemas.microsoft.com/office/powerpoint/2010/main" val="199155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1FB35-A3D0-5583-A07C-7FADC53EE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DF4AE-194F-4A73-F40C-765F77E83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5696C-90D9-99BD-36AB-BCE77F9D2CCA}"/>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D5362D8-58E5-4A52-DC3F-E324FB7F0D72}"/>
              </a:ext>
            </a:extLst>
          </p:cNvPr>
          <p:cNvSpPr>
            <a:spLocks noGrp="1"/>
          </p:cNvSpPr>
          <p:nvPr>
            <p:ph type="sldNum" sz="quarter" idx="10"/>
          </p:nvPr>
        </p:nvSpPr>
        <p:spPr/>
        <p:txBody>
          <a:bodyPr/>
          <a:lstStyle/>
          <a:p>
            <a:fld id="{D7C167DB-EFF0-400D-96A1-6799F871DE5B}" type="slidenum">
              <a:rPr lang="en-US" smtClean="0"/>
              <a:pPr/>
              <a:t>7</a:t>
            </a:fld>
            <a:endParaRPr lang="en-US"/>
          </a:p>
        </p:txBody>
      </p:sp>
    </p:spTree>
    <p:extLst>
      <p:ext uri="{BB962C8B-B14F-4D97-AF65-F5344CB8AC3E}">
        <p14:creationId xmlns:p14="http://schemas.microsoft.com/office/powerpoint/2010/main" val="353920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C0107-CAD0-A6B3-2022-286F31494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D510F-28B4-EB2E-B1D5-16742FAE0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6A35A-8DBF-DB85-B4AE-777E8A3E2D1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DF5B5CF-32AB-CB60-5C1A-E318A6A776BE}"/>
              </a:ext>
            </a:extLst>
          </p:cNvPr>
          <p:cNvSpPr>
            <a:spLocks noGrp="1"/>
          </p:cNvSpPr>
          <p:nvPr>
            <p:ph type="sldNum" sz="quarter" idx="10"/>
          </p:nvPr>
        </p:nvSpPr>
        <p:spPr/>
        <p:txBody>
          <a:bodyPr/>
          <a:lstStyle/>
          <a:p>
            <a:fld id="{D7C167DB-EFF0-400D-96A1-6799F871DE5B}" type="slidenum">
              <a:rPr lang="en-US" smtClean="0"/>
              <a:pPr/>
              <a:t>8</a:t>
            </a:fld>
            <a:endParaRPr lang="en-US"/>
          </a:p>
        </p:txBody>
      </p:sp>
    </p:spTree>
    <p:extLst>
      <p:ext uri="{BB962C8B-B14F-4D97-AF65-F5344CB8AC3E}">
        <p14:creationId xmlns:p14="http://schemas.microsoft.com/office/powerpoint/2010/main" val="121560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9</a:t>
            </a:fld>
            <a:endParaRPr lang="en-US"/>
          </a:p>
        </p:txBody>
      </p:sp>
    </p:spTree>
    <p:extLst>
      <p:ext uri="{BB962C8B-B14F-4D97-AF65-F5344CB8AC3E}">
        <p14:creationId xmlns:p14="http://schemas.microsoft.com/office/powerpoint/2010/main" val="20406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2/22/2024</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2/22/2024</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2/22/2024</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2/22/2024</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2/22/2024</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2/22/2024</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HOW NOW SHALL WE </a:t>
            </a:r>
            <a:r>
              <a:rPr lang="en-US" sz="6000" b="1" i="1" dirty="0"/>
              <a:t>LOVE</a:t>
            </a:r>
            <a:r>
              <a:rPr lang="en-US" sz="6000" dirty="0"/>
              <a:t>?</a:t>
            </a:r>
          </a:p>
        </p:txBody>
      </p:sp>
      <p:pic>
        <p:nvPicPr>
          <p:cNvPr id="8" name="Picture 7">
            <a:extLst>
              <a:ext uri="{FF2B5EF4-FFF2-40B4-BE49-F238E27FC236}">
                <a16:creationId xmlns:a16="http://schemas.microsoft.com/office/drawing/2014/main" id="{8FC7EDB0-0EA5-D0AA-2237-5100A5D68407}"/>
              </a:ext>
            </a:extLst>
          </p:cNvPr>
          <p:cNvPicPr>
            <a:picLocks noChangeAspect="1"/>
          </p:cNvPicPr>
          <p:nvPr/>
        </p:nvPicPr>
        <p:blipFill>
          <a:blip r:embed="rId3"/>
          <a:stretch>
            <a:fillRect/>
          </a:stretch>
        </p:blipFill>
        <p:spPr>
          <a:xfrm>
            <a:off x="2319023" y="3810000"/>
            <a:ext cx="4505954" cy="14670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3EFF-599D-0F8B-D221-06CEC570DF1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42761F0-2454-BA07-9528-6B7B643D6F91}"/>
              </a:ext>
            </a:extLst>
          </p:cNvPr>
          <p:cNvPicPr>
            <a:picLocks noChangeAspect="1"/>
          </p:cNvPicPr>
          <p:nvPr/>
        </p:nvPicPr>
        <p:blipFill>
          <a:blip r:embed="rId3">
            <a:alphaModFix amt="50000"/>
          </a:blip>
          <a:stretch>
            <a:fillRect/>
          </a:stretch>
        </p:blipFill>
        <p:spPr>
          <a:xfrm>
            <a:off x="0" y="0"/>
            <a:ext cx="9181628" cy="6858000"/>
          </a:xfrm>
          <a:prstGeom prst="rect">
            <a:avLst/>
          </a:prstGeom>
        </p:spPr>
      </p:pic>
      <p:sp>
        <p:nvSpPr>
          <p:cNvPr id="2" name="Title 1">
            <a:extLst>
              <a:ext uri="{FF2B5EF4-FFF2-40B4-BE49-F238E27FC236}">
                <a16:creationId xmlns:a16="http://schemas.microsoft.com/office/drawing/2014/main" id="{B5B8C361-53BE-EACC-FB67-D11AFA01BCE4}"/>
              </a:ext>
            </a:extLst>
          </p:cNvPr>
          <p:cNvSpPr>
            <a:spLocks noGrp="1"/>
          </p:cNvSpPr>
          <p:nvPr>
            <p:ph type="title"/>
          </p:nvPr>
        </p:nvSpPr>
        <p:spPr/>
        <p:txBody>
          <a:bodyPr>
            <a:normAutofit/>
          </a:bodyPr>
          <a:lstStyle/>
          <a:p>
            <a:r>
              <a:rPr lang="en-US" dirty="0"/>
              <a:t>Let’s Get Practical: LOVING WELL</a:t>
            </a:r>
          </a:p>
        </p:txBody>
      </p:sp>
      <p:sp>
        <p:nvSpPr>
          <p:cNvPr id="3" name="Content Placeholder 2">
            <a:extLst>
              <a:ext uri="{FF2B5EF4-FFF2-40B4-BE49-F238E27FC236}">
                <a16:creationId xmlns:a16="http://schemas.microsoft.com/office/drawing/2014/main" id="{77B02585-D402-60CB-7786-00857F2B8158}"/>
              </a:ext>
            </a:extLst>
          </p:cNvPr>
          <p:cNvSpPr>
            <a:spLocks noGrp="1"/>
          </p:cNvSpPr>
          <p:nvPr>
            <p:ph idx="1"/>
          </p:nvPr>
        </p:nvSpPr>
        <p:spPr>
          <a:xfrm>
            <a:off x="457200" y="1524000"/>
            <a:ext cx="8229600" cy="5181600"/>
          </a:xfrm>
        </p:spPr>
        <p:txBody>
          <a:bodyPr>
            <a:normAutofit fontScale="92500"/>
          </a:bodyPr>
          <a:lstStyle/>
          <a:p>
            <a:r>
              <a:rPr lang="en-US" dirty="0"/>
              <a:t>First name basis</a:t>
            </a:r>
          </a:p>
          <a:p>
            <a:r>
              <a:rPr lang="en-US" dirty="0"/>
              <a:t>‘FaceTime’: Lock eyes… phone down… undivided attention</a:t>
            </a:r>
          </a:p>
          <a:p>
            <a:pPr lvl="1"/>
            <a:r>
              <a:rPr lang="en-US" dirty="0"/>
              <a:t>Do you know how rare this is today?</a:t>
            </a:r>
          </a:p>
          <a:p>
            <a:r>
              <a:rPr lang="en-US" dirty="0"/>
              <a:t>Converse!  The Christian faith is a </a:t>
            </a:r>
            <a:r>
              <a:rPr lang="en-US" u="sng" dirty="0"/>
              <a:t>verbal </a:t>
            </a:r>
            <a:r>
              <a:rPr lang="en-US" dirty="0"/>
              <a:t>faith</a:t>
            </a:r>
          </a:p>
          <a:p>
            <a:r>
              <a:rPr lang="en-US" dirty="0"/>
              <a:t>Become an expert question-asker, just as Jesus was</a:t>
            </a:r>
          </a:p>
          <a:p>
            <a:pPr lvl="1"/>
            <a:r>
              <a:rPr lang="en-US" dirty="0"/>
              <a:t>So you can </a:t>
            </a:r>
            <a:r>
              <a:rPr lang="en-US" u="sng" dirty="0"/>
              <a:t>know</a:t>
            </a:r>
            <a:r>
              <a:rPr lang="en-US" dirty="0"/>
              <a:t> and </a:t>
            </a:r>
            <a:r>
              <a:rPr lang="en-US" u="sng" dirty="0"/>
              <a:t>discern</a:t>
            </a:r>
            <a:r>
              <a:rPr lang="en-US" dirty="0"/>
              <a:t> and </a:t>
            </a:r>
            <a:r>
              <a:rPr lang="en-US" u="sng" dirty="0"/>
              <a:t>gain insight</a:t>
            </a:r>
            <a:endParaRPr lang="en-US" dirty="0"/>
          </a:p>
          <a:p>
            <a:r>
              <a:rPr lang="en-US" dirty="0"/>
              <a:t>Listen more, talk less</a:t>
            </a:r>
          </a:p>
          <a:p>
            <a:pPr lvl="1"/>
            <a:r>
              <a:rPr lang="en-US" dirty="0"/>
              <a:t>But when you do talk, lead them to the Word and to the Cross</a:t>
            </a:r>
          </a:p>
          <a:p>
            <a:r>
              <a:rPr lang="en-US" dirty="0"/>
              <a:t>Be genuinely </a:t>
            </a:r>
            <a:r>
              <a:rPr lang="en-US" b="1" i="1" dirty="0"/>
              <a:t>interested</a:t>
            </a:r>
          </a:p>
          <a:p>
            <a:pPr lvl="1"/>
            <a:r>
              <a:rPr lang="en-US" dirty="0"/>
              <a:t>Right now, as I sit across this table from you, you are the single most important person in the world to me</a:t>
            </a:r>
          </a:p>
          <a:p>
            <a:r>
              <a:rPr lang="en-US" dirty="0"/>
              <a:t>What would you add to this list?</a:t>
            </a:r>
          </a:p>
        </p:txBody>
      </p:sp>
    </p:spTree>
    <p:extLst>
      <p:ext uri="{BB962C8B-B14F-4D97-AF65-F5344CB8AC3E}">
        <p14:creationId xmlns:p14="http://schemas.microsoft.com/office/powerpoint/2010/main" val="9562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92FD-BD51-E512-E24D-A0B7ECFA0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F1323-602C-07C1-1A24-55E80171C978}"/>
              </a:ext>
            </a:extLst>
          </p:cNvPr>
          <p:cNvSpPr>
            <a:spLocks noGrp="1"/>
          </p:cNvSpPr>
          <p:nvPr>
            <p:ph type="title"/>
          </p:nvPr>
        </p:nvSpPr>
        <p:spPr/>
        <p:txBody>
          <a:bodyPr>
            <a:normAutofit fontScale="90000"/>
          </a:bodyPr>
          <a:lstStyle/>
          <a:p>
            <a:r>
              <a:rPr lang="en-US" dirty="0"/>
              <a:t>Six Words That Could Change Your Life</a:t>
            </a:r>
          </a:p>
        </p:txBody>
      </p:sp>
      <p:sp>
        <p:nvSpPr>
          <p:cNvPr id="3" name="Content Placeholder 2">
            <a:extLst>
              <a:ext uri="{FF2B5EF4-FFF2-40B4-BE49-F238E27FC236}">
                <a16:creationId xmlns:a16="http://schemas.microsoft.com/office/drawing/2014/main" id="{72933EB1-DC18-B06B-4E32-8F617CE93F72}"/>
              </a:ext>
            </a:extLst>
          </p:cNvPr>
          <p:cNvSpPr>
            <a:spLocks noGrp="1"/>
          </p:cNvSpPr>
          <p:nvPr>
            <p:ph idx="1"/>
          </p:nvPr>
        </p:nvSpPr>
        <p:spPr>
          <a:xfrm>
            <a:off x="457200" y="3200400"/>
            <a:ext cx="8229600" cy="3276600"/>
          </a:xfrm>
        </p:spPr>
        <p:txBody>
          <a:bodyPr>
            <a:normAutofit/>
          </a:bodyPr>
          <a:lstStyle/>
          <a:p>
            <a:pPr marL="0" indent="0" algn="ctr">
              <a:buNone/>
            </a:pPr>
            <a:r>
              <a:rPr lang="en-US" sz="7200" b="1" i="1" dirty="0"/>
              <a:t>be all there.</a:t>
            </a:r>
          </a:p>
          <a:p>
            <a:pPr marL="0" indent="0" algn="ctr">
              <a:buNone/>
            </a:pPr>
            <a:endParaRPr lang="en-US" sz="2400" i="1" dirty="0"/>
          </a:p>
          <a:p>
            <a:pPr marL="0" indent="0" algn="r">
              <a:buNone/>
            </a:pPr>
            <a:r>
              <a:rPr lang="en-US" sz="2400" i="1" dirty="0">
                <a:solidFill>
                  <a:schemeClr val="bg1"/>
                </a:solidFill>
              </a:rPr>
              <a:t>Missionary martyr Jim Eliot</a:t>
            </a:r>
          </a:p>
        </p:txBody>
      </p:sp>
      <p:sp>
        <p:nvSpPr>
          <p:cNvPr id="4" name="Content Placeholder 2">
            <a:extLst>
              <a:ext uri="{FF2B5EF4-FFF2-40B4-BE49-F238E27FC236}">
                <a16:creationId xmlns:a16="http://schemas.microsoft.com/office/drawing/2014/main" id="{C7AB0DC8-F95A-F54E-E530-9468F08EFA4D}"/>
              </a:ext>
            </a:extLst>
          </p:cNvPr>
          <p:cNvSpPr txBox="1">
            <a:spLocks/>
          </p:cNvSpPr>
          <p:nvPr/>
        </p:nvSpPr>
        <p:spPr>
          <a:xfrm>
            <a:off x="457200" y="2209800"/>
            <a:ext cx="8229600" cy="1447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lgn="ctr">
              <a:buFont typeface="Wingdings 2"/>
              <a:buNone/>
            </a:pPr>
            <a:r>
              <a:rPr lang="en-US" sz="7200" dirty="0">
                <a:solidFill>
                  <a:schemeClr val="bg2">
                    <a:lumMod val="50000"/>
                  </a:schemeClr>
                </a:solidFill>
              </a:rPr>
              <a:t>Wherever you are, </a:t>
            </a:r>
            <a:endParaRPr lang="en-US" sz="2400" i="1" dirty="0">
              <a:solidFill>
                <a:schemeClr val="bg2">
                  <a:lumMod val="50000"/>
                </a:schemeClr>
              </a:solidFill>
            </a:endParaRPr>
          </a:p>
        </p:txBody>
      </p:sp>
    </p:spTree>
    <p:extLst>
      <p:ext uri="{BB962C8B-B14F-4D97-AF65-F5344CB8AC3E}">
        <p14:creationId xmlns:p14="http://schemas.microsoft.com/office/powerpoint/2010/main" val="3470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BACE-1DF1-DAD4-6B24-57F3B6BFB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D55F5-EEAF-618C-41B3-50B88F328C30}"/>
              </a:ext>
            </a:extLst>
          </p:cNvPr>
          <p:cNvSpPr>
            <a:spLocks noGrp="1"/>
          </p:cNvSpPr>
          <p:nvPr>
            <p:ph type="title"/>
          </p:nvPr>
        </p:nvSpPr>
        <p:spPr/>
        <p:txBody>
          <a:bodyPr>
            <a:normAutofit/>
          </a:bodyPr>
          <a:lstStyle/>
          <a:p>
            <a:r>
              <a:rPr lang="en-US" dirty="0"/>
              <a:t>The Purpose and the Outcome</a:t>
            </a:r>
          </a:p>
        </p:txBody>
      </p:sp>
      <p:sp>
        <p:nvSpPr>
          <p:cNvPr id="3" name="Content Placeholder 2">
            <a:extLst>
              <a:ext uri="{FF2B5EF4-FFF2-40B4-BE49-F238E27FC236}">
                <a16:creationId xmlns:a16="http://schemas.microsoft.com/office/drawing/2014/main" id="{DEA74208-94AF-172E-2D54-B044151FC7A4}"/>
              </a:ext>
            </a:extLst>
          </p:cNvPr>
          <p:cNvSpPr>
            <a:spLocks noGrp="1"/>
          </p:cNvSpPr>
          <p:nvPr>
            <p:ph idx="1"/>
          </p:nvPr>
        </p:nvSpPr>
        <p:spPr>
          <a:xfrm>
            <a:off x="457200" y="1524000"/>
            <a:ext cx="8382000" cy="5181600"/>
          </a:xfrm>
        </p:spPr>
        <p:txBody>
          <a:bodyPr>
            <a:normAutofit/>
          </a:bodyPr>
          <a:lstStyle/>
          <a:p>
            <a:pPr marL="0" indent="0">
              <a:buNone/>
            </a:pPr>
            <a:r>
              <a:rPr lang="en-US" sz="2800" i="1" dirty="0">
                <a:solidFill>
                  <a:schemeClr val="tx2"/>
                </a:solidFill>
              </a:rPr>
              <a:t>… so that you may </a:t>
            </a:r>
            <a:r>
              <a:rPr lang="en-US" sz="2800" b="1" i="1" dirty="0">
                <a:solidFill>
                  <a:schemeClr val="tx2"/>
                </a:solidFill>
              </a:rPr>
              <a:t>approve </a:t>
            </a:r>
            <a:r>
              <a:rPr lang="en-US" sz="2800" i="1" dirty="0">
                <a:solidFill>
                  <a:schemeClr val="tx2"/>
                </a:solidFill>
              </a:rPr>
              <a:t>the things that are excellent… </a:t>
            </a:r>
            <a:r>
              <a:rPr lang="en-US" sz="2800" dirty="0">
                <a:solidFill>
                  <a:schemeClr val="tx2"/>
                </a:solidFill>
              </a:rPr>
              <a:t>(Philippians 1:10)</a:t>
            </a:r>
            <a:endParaRPr lang="en-US" dirty="0"/>
          </a:p>
          <a:p>
            <a:r>
              <a:rPr lang="en-US" dirty="0"/>
              <a:t>Christian Faith 101: difference between right and wrong</a:t>
            </a:r>
          </a:p>
          <a:p>
            <a:r>
              <a:rPr lang="en-US" dirty="0"/>
              <a:t>But according to Paul, we can go deeper still:</a:t>
            </a:r>
          </a:p>
          <a:p>
            <a:pPr lvl="1"/>
            <a:r>
              <a:rPr lang="en-US" dirty="0"/>
              <a:t>As we learn to love people with more intentionality and insight, we discover something new and very cool</a:t>
            </a:r>
          </a:p>
          <a:p>
            <a:pPr lvl="1"/>
            <a:r>
              <a:rPr lang="en-US" dirty="0"/>
              <a:t>Ability to discern not just right from wrong, but between that which is merely </a:t>
            </a:r>
            <a:r>
              <a:rPr lang="en-US" u="sng" dirty="0"/>
              <a:t>good</a:t>
            </a:r>
            <a:r>
              <a:rPr lang="en-US" dirty="0"/>
              <a:t> from what’s </a:t>
            </a:r>
            <a:r>
              <a:rPr lang="en-US" u="sng" dirty="0"/>
              <a:t>excellent</a:t>
            </a:r>
            <a:r>
              <a:rPr lang="en-US" dirty="0"/>
              <a:t> – the highest, greatest, strongest, richest, and most profound</a:t>
            </a:r>
          </a:p>
          <a:p>
            <a:pPr lvl="1"/>
            <a:r>
              <a:rPr lang="en-US" dirty="0"/>
              <a:t>All of this… in our OWN lives!</a:t>
            </a:r>
          </a:p>
          <a:p>
            <a:r>
              <a:rPr lang="en-US" dirty="0"/>
              <a:t>So tell me: How does that play out in the real world?</a:t>
            </a:r>
          </a:p>
        </p:txBody>
      </p:sp>
    </p:spTree>
    <p:extLst>
      <p:ext uri="{BB962C8B-B14F-4D97-AF65-F5344CB8AC3E}">
        <p14:creationId xmlns:p14="http://schemas.microsoft.com/office/powerpoint/2010/main" val="241635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F8796-A8C8-9A15-BD2C-92B0252A156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79177A2-40E7-7DEF-032F-6364FF566FFB}"/>
              </a:ext>
            </a:extLst>
          </p:cNvPr>
          <p:cNvPicPr>
            <a:picLocks noChangeAspect="1"/>
          </p:cNvPicPr>
          <p:nvPr/>
        </p:nvPicPr>
        <p:blipFill>
          <a:blip r:embed="rId3"/>
          <a:stretch>
            <a:fillRect/>
          </a:stretch>
        </p:blipFill>
        <p:spPr>
          <a:xfrm>
            <a:off x="0" y="-1"/>
            <a:ext cx="9144000" cy="6926475"/>
          </a:xfrm>
          <a:prstGeom prst="rect">
            <a:avLst/>
          </a:prstGeom>
        </p:spPr>
      </p:pic>
      <p:sp>
        <p:nvSpPr>
          <p:cNvPr id="2" name="Title 1">
            <a:extLst>
              <a:ext uri="{FF2B5EF4-FFF2-40B4-BE49-F238E27FC236}">
                <a16:creationId xmlns:a16="http://schemas.microsoft.com/office/drawing/2014/main" id="{FF0283F2-2F3A-F944-F78B-3DC3D15A9B83}"/>
              </a:ext>
            </a:extLst>
          </p:cNvPr>
          <p:cNvSpPr>
            <a:spLocks noGrp="1"/>
          </p:cNvSpPr>
          <p:nvPr>
            <p:ph type="title"/>
          </p:nvPr>
        </p:nvSpPr>
        <p:spPr/>
        <p:txBody>
          <a:bodyPr>
            <a:normAutofit/>
          </a:bodyPr>
          <a:lstStyle/>
          <a:p>
            <a:r>
              <a:rPr lang="en-US" dirty="0">
                <a:solidFill>
                  <a:schemeClr val="tx2">
                    <a:lumMod val="25000"/>
                  </a:schemeClr>
                </a:solidFill>
              </a:rPr>
              <a:t>Sincere and Blameless</a:t>
            </a:r>
          </a:p>
        </p:txBody>
      </p:sp>
      <p:sp>
        <p:nvSpPr>
          <p:cNvPr id="3" name="Content Placeholder 2">
            <a:extLst>
              <a:ext uri="{FF2B5EF4-FFF2-40B4-BE49-F238E27FC236}">
                <a16:creationId xmlns:a16="http://schemas.microsoft.com/office/drawing/2014/main" id="{077E2800-9A92-A8F1-BD96-F0139C826A29}"/>
              </a:ext>
            </a:extLst>
          </p:cNvPr>
          <p:cNvSpPr>
            <a:spLocks noGrp="1"/>
          </p:cNvSpPr>
          <p:nvPr>
            <p:ph idx="1"/>
          </p:nvPr>
        </p:nvSpPr>
        <p:spPr>
          <a:xfrm>
            <a:off x="457200" y="1524000"/>
            <a:ext cx="8382000" cy="5181600"/>
          </a:xfrm>
        </p:spPr>
        <p:txBody>
          <a:bodyPr>
            <a:normAutofit/>
          </a:bodyPr>
          <a:lstStyle/>
          <a:p>
            <a:pPr marL="0" indent="0">
              <a:buNone/>
            </a:pPr>
            <a:r>
              <a:rPr lang="en-US" sz="2800" i="1" dirty="0">
                <a:solidFill>
                  <a:schemeClr val="tx2">
                    <a:lumMod val="25000"/>
                  </a:schemeClr>
                </a:solidFill>
              </a:rPr>
              <a:t>… in order to be </a:t>
            </a:r>
            <a:r>
              <a:rPr lang="en-US" sz="2800" b="1" i="1" dirty="0">
                <a:solidFill>
                  <a:schemeClr val="tx2">
                    <a:lumMod val="25000"/>
                  </a:schemeClr>
                </a:solidFill>
              </a:rPr>
              <a:t>sincere </a:t>
            </a:r>
            <a:r>
              <a:rPr lang="en-US" sz="2800" i="1" dirty="0">
                <a:solidFill>
                  <a:schemeClr val="tx2">
                    <a:lumMod val="25000"/>
                  </a:schemeClr>
                </a:solidFill>
              </a:rPr>
              <a:t>and </a:t>
            </a:r>
            <a:r>
              <a:rPr lang="en-US" sz="2800" b="1" i="1" dirty="0">
                <a:solidFill>
                  <a:schemeClr val="tx2">
                    <a:lumMod val="25000"/>
                  </a:schemeClr>
                </a:solidFill>
              </a:rPr>
              <a:t>blameless </a:t>
            </a:r>
            <a:r>
              <a:rPr lang="en-US" sz="2800" i="1" dirty="0">
                <a:solidFill>
                  <a:schemeClr val="tx2">
                    <a:lumMod val="25000"/>
                  </a:schemeClr>
                </a:solidFill>
              </a:rPr>
              <a:t>until the day of Christ, having been </a:t>
            </a:r>
            <a:r>
              <a:rPr lang="en-US" sz="2800" b="1" i="1" dirty="0">
                <a:solidFill>
                  <a:schemeClr val="tx2">
                    <a:lumMod val="25000"/>
                  </a:schemeClr>
                </a:solidFill>
              </a:rPr>
              <a:t>filled with the fruit of righteousness</a:t>
            </a:r>
            <a:r>
              <a:rPr lang="en-US" sz="2800" i="1" dirty="0">
                <a:solidFill>
                  <a:schemeClr val="tx2">
                    <a:lumMod val="25000"/>
                  </a:schemeClr>
                </a:solidFill>
              </a:rPr>
              <a:t> which comes through Jesus Christ, to the glory and praise of God. </a:t>
            </a:r>
            <a:r>
              <a:rPr lang="en-US" sz="2800" dirty="0">
                <a:solidFill>
                  <a:schemeClr val="tx2">
                    <a:lumMod val="25000"/>
                  </a:schemeClr>
                </a:solidFill>
              </a:rPr>
              <a:t>(Phil.     1:10-11)</a:t>
            </a:r>
            <a:endParaRPr lang="en-US" dirty="0">
              <a:solidFill>
                <a:schemeClr val="tx2">
                  <a:lumMod val="25000"/>
                </a:schemeClr>
              </a:solidFill>
            </a:endParaRPr>
          </a:p>
          <a:p>
            <a:r>
              <a:rPr lang="en-US" dirty="0">
                <a:solidFill>
                  <a:schemeClr val="accent1">
                    <a:lumMod val="75000"/>
                  </a:schemeClr>
                </a:solidFill>
              </a:rPr>
              <a:t>What does our            </a:t>
            </a:r>
            <a:r>
              <a:rPr lang="en-US" i="1" dirty="0">
                <a:solidFill>
                  <a:schemeClr val="accent1">
                    <a:lumMod val="75000"/>
                  </a:schemeClr>
                </a:solidFill>
              </a:rPr>
              <a:t>loving well</a:t>
            </a:r>
            <a:r>
              <a:rPr lang="en-US" dirty="0">
                <a:solidFill>
                  <a:schemeClr val="accent1">
                    <a:lumMod val="75000"/>
                  </a:schemeClr>
                </a:solidFill>
              </a:rPr>
              <a:t>,        and our   increasing ability to                                                  </a:t>
            </a:r>
            <a:r>
              <a:rPr lang="en-US" i="1" dirty="0">
                <a:solidFill>
                  <a:schemeClr val="accent1">
                    <a:lumMod val="75000"/>
                  </a:schemeClr>
                </a:solidFill>
              </a:rPr>
              <a:t>discern the ‘excellent’ things</a:t>
            </a:r>
            <a:r>
              <a:rPr lang="en-US" dirty="0">
                <a:solidFill>
                  <a:schemeClr val="accent1">
                    <a:lumMod val="75000"/>
                  </a:schemeClr>
                </a:solidFill>
              </a:rPr>
              <a:t>,                                         have to do with our sincerity &amp;               moral character?</a:t>
            </a:r>
          </a:p>
          <a:p>
            <a:r>
              <a:rPr lang="en-US" dirty="0">
                <a:solidFill>
                  <a:schemeClr val="accent1">
                    <a:lumMod val="75000"/>
                  </a:schemeClr>
                </a:solidFill>
              </a:rPr>
              <a:t>Remember all those things Paul             </a:t>
            </a:r>
            <a:r>
              <a:rPr lang="en-US" i="1" dirty="0">
                <a:solidFill>
                  <a:schemeClr val="accent1">
                    <a:lumMod val="75000"/>
                  </a:schemeClr>
                </a:solidFill>
              </a:rPr>
              <a:t>didn’t</a:t>
            </a:r>
            <a:r>
              <a:rPr lang="en-US" dirty="0">
                <a:solidFill>
                  <a:schemeClr val="accent1">
                    <a:lumMod val="75000"/>
                  </a:schemeClr>
                </a:solidFill>
              </a:rPr>
              <a:t> pray for?  </a:t>
            </a:r>
          </a:p>
          <a:p>
            <a:pPr lvl="1"/>
            <a:r>
              <a:rPr lang="en-US" dirty="0">
                <a:solidFill>
                  <a:schemeClr val="accent1">
                    <a:lumMod val="75000"/>
                  </a:schemeClr>
                </a:solidFill>
              </a:rPr>
              <a:t>He didn’t need to pray for them,             because he knew the outcome of LOVING WELL               results in them anyway!</a:t>
            </a:r>
          </a:p>
        </p:txBody>
      </p:sp>
    </p:spTree>
    <p:extLst>
      <p:ext uri="{BB962C8B-B14F-4D97-AF65-F5344CB8AC3E}">
        <p14:creationId xmlns:p14="http://schemas.microsoft.com/office/powerpoint/2010/main" val="79304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7203-E9A2-F923-2D1D-0E9643E3E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E479B-583C-200C-2A60-3B4E8CC8EDC1}"/>
              </a:ext>
            </a:extLst>
          </p:cNvPr>
          <p:cNvSpPr>
            <a:spLocks noGrp="1"/>
          </p:cNvSpPr>
          <p:nvPr>
            <p:ph type="title"/>
          </p:nvPr>
        </p:nvSpPr>
        <p:spPr/>
        <p:txBody>
          <a:bodyPr>
            <a:normAutofit/>
          </a:bodyPr>
          <a:lstStyle/>
          <a:p>
            <a:r>
              <a:rPr lang="en-US" dirty="0"/>
              <a:t>A Lifetime of Encouragement</a:t>
            </a:r>
          </a:p>
        </p:txBody>
      </p:sp>
      <p:sp>
        <p:nvSpPr>
          <p:cNvPr id="3" name="Content Placeholder 2">
            <a:extLst>
              <a:ext uri="{FF2B5EF4-FFF2-40B4-BE49-F238E27FC236}">
                <a16:creationId xmlns:a16="http://schemas.microsoft.com/office/drawing/2014/main" id="{D9BC71C6-A2FB-86A1-84F9-AEFE3B1223E5}"/>
              </a:ext>
            </a:extLst>
          </p:cNvPr>
          <p:cNvSpPr>
            <a:spLocks noGrp="1"/>
          </p:cNvSpPr>
          <p:nvPr>
            <p:ph idx="1"/>
          </p:nvPr>
        </p:nvSpPr>
        <p:spPr>
          <a:xfrm>
            <a:off x="457200" y="1524000"/>
            <a:ext cx="8382000" cy="5181600"/>
          </a:xfrm>
        </p:spPr>
        <p:txBody>
          <a:bodyPr>
            <a:normAutofit/>
          </a:bodyPr>
          <a:lstStyle/>
          <a:p>
            <a:r>
              <a:rPr lang="en-US" dirty="0"/>
              <a:t>Here’s a challenge that absolutely blew my mind:</a:t>
            </a:r>
          </a:p>
          <a:p>
            <a:pPr marL="0" indent="0">
              <a:buNone/>
            </a:pPr>
            <a:endParaRPr lang="en-US" sz="800" i="1" dirty="0">
              <a:solidFill>
                <a:schemeClr val="tx2"/>
              </a:solidFill>
            </a:endParaRPr>
          </a:p>
          <a:p>
            <a:pPr marL="0" indent="0">
              <a:buNone/>
            </a:pPr>
            <a:r>
              <a:rPr lang="en-US" sz="2400" i="1" dirty="0">
                <a:solidFill>
                  <a:schemeClr val="tx2"/>
                </a:solidFill>
              </a:rPr>
              <a:t>See to it, brothers and sisters, that none of you has a sinful, unbelieving heart that turns away from the living God. But encourage one another daily, as long as it is called “Today,” so that none of you may be hardened by sin's deceitfulness. </a:t>
            </a:r>
          </a:p>
          <a:p>
            <a:pPr marL="0" indent="0">
              <a:buNone/>
            </a:pPr>
            <a:r>
              <a:rPr lang="en-US" sz="2400" dirty="0">
                <a:solidFill>
                  <a:schemeClr val="tx2"/>
                </a:solidFill>
              </a:rPr>
              <a:t>					</a:t>
            </a:r>
            <a:r>
              <a:rPr lang="en-US" sz="2400">
                <a:solidFill>
                  <a:schemeClr val="tx2"/>
                </a:solidFill>
              </a:rPr>
              <a:t>	Hebrews </a:t>
            </a:r>
            <a:r>
              <a:rPr lang="en-US" sz="2400" dirty="0">
                <a:solidFill>
                  <a:schemeClr val="tx2"/>
                </a:solidFill>
              </a:rPr>
              <a:t>3:12-13</a:t>
            </a:r>
            <a:endParaRPr lang="en-US" dirty="0"/>
          </a:p>
          <a:p>
            <a:r>
              <a:rPr lang="en-US" dirty="0"/>
              <a:t>What’s the warning here?</a:t>
            </a:r>
          </a:p>
          <a:p>
            <a:r>
              <a:rPr lang="en-US" dirty="0"/>
              <a:t>What’s the command (really, the remedy) here?</a:t>
            </a:r>
          </a:p>
          <a:p>
            <a:pPr lvl="1"/>
            <a:r>
              <a:rPr lang="en-US" dirty="0"/>
              <a:t>Everyone agree that having strong fellowship and accountability helps keep us away from sin?</a:t>
            </a:r>
          </a:p>
          <a:p>
            <a:pPr lvl="1"/>
            <a:r>
              <a:rPr lang="en-US" dirty="0"/>
              <a:t>But is that really what this passage is about?</a:t>
            </a:r>
          </a:p>
        </p:txBody>
      </p:sp>
    </p:spTree>
    <p:extLst>
      <p:ext uri="{BB962C8B-B14F-4D97-AF65-F5344CB8AC3E}">
        <p14:creationId xmlns:p14="http://schemas.microsoft.com/office/powerpoint/2010/main" val="60170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E0666-C551-E0E6-FE72-D86ECFCA9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D768F-ACE9-DC56-4B77-773D095BCB70}"/>
              </a:ext>
            </a:extLst>
          </p:cNvPr>
          <p:cNvSpPr>
            <a:spLocks noGrp="1"/>
          </p:cNvSpPr>
          <p:nvPr>
            <p:ph type="title"/>
          </p:nvPr>
        </p:nvSpPr>
        <p:spPr/>
        <p:txBody>
          <a:bodyPr>
            <a:normAutofit/>
          </a:bodyPr>
          <a:lstStyle/>
          <a:p>
            <a:r>
              <a:rPr lang="en-US" dirty="0"/>
              <a:t>Like a Branch on the True Vine</a:t>
            </a:r>
          </a:p>
        </p:txBody>
      </p:sp>
      <p:sp>
        <p:nvSpPr>
          <p:cNvPr id="3" name="Content Placeholder 2">
            <a:extLst>
              <a:ext uri="{FF2B5EF4-FFF2-40B4-BE49-F238E27FC236}">
                <a16:creationId xmlns:a16="http://schemas.microsoft.com/office/drawing/2014/main" id="{3D6C69EC-D24F-7A0D-FA4E-6C9071BFF0BC}"/>
              </a:ext>
            </a:extLst>
          </p:cNvPr>
          <p:cNvSpPr>
            <a:spLocks noGrp="1"/>
          </p:cNvSpPr>
          <p:nvPr>
            <p:ph idx="1"/>
          </p:nvPr>
        </p:nvSpPr>
        <p:spPr>
          <a:xfrm>
            <a:off x="457200" y="1524000"/>
            <a:ext cx="8382000" cy="5181600"/>
          </a:xfrm>
        </p:spPr>
        <p:txBody>
          <a:bodyPr>
            <a:normAutofit lnSpcReduction="10000"/>
          </a:bodyPr>
          <a:lstStyle/>
          <a:p>
            <a:r>
              <a:rPr lang="en-US" dirty="0"/>
              <a:t>Jesus has always taught the importance of bearing fruit</a:t>
            </a:r>
          </a:p>
          <a:p>
            <a:pPr lvl="1"/>
            <a:r>
              <a:rPr lang="en-US" i="1" dirty="0"/>
              <a:t>“I am the True Vine, you are the branches… abide in Me!”</a:t>
            </a:r>
          </a:p>
          <a:p>
            <a:r>
              <a:rPr lang="en-US" dirty="0"/>
              <a:t>When Paul lists the fruit of the Spirit in Galatians 5, which characteristic comes </a:t>
            </a:r>
            <a:r>
              <a:rPr lang="en-US" b="1" dirty="0"/>
              <a:t>first</a:t>
            </a:r>
            <a:r>
              <a:rPr lang="en-US" dirty="0"/>
              <a:t>?</a:t>
            </a:r>
          </a:p>
          <a:p>
            <a:pPr marL="0" indent="0">
              <a:buNone/>
            </a:pPr>
            <a:endParaRPr lang="en-US" sz="800" i="1" dirty="0">
              <a:solidFill>
                <a:schemeClr val="tx2"/>
              </a:solidFill>
            </a:endParaRPr>
          </a:p>
          <a:p>
            <a:pPr marL="0" indent="0" algn="ctr">
              <a:buNone/>
            </a:pPr>
            <a:r>
              <a:rPr lang="en-US" sz="2400" dirty="0">
                <a:solidFill>
                  <a:schemeClr val="tx2">
                    <a:lumMod val="90000"/>
                  </a:schemeClr>
                </a:solidFill>
              </a:rPr>
              <a:t>Back to Paul’s prayer in Philippians 1 – here’s how he ends: </a:t>
            </a:r>
          </a:p>
          <a:p>
            <a:pPr marL="0" indent="0" algn="ctr">
              <a:buNone/>
            </a:pPr>
            <a:r>
              <a:rPr lang="en-US" sz="2400" b="1" i="1" dirty="0">
                <a:solidFill>
                  <a:schemeClr val="tx2">
                    <a:lumMod val="90000"/>
                  </a:schemeClr>
                </a:solidFill>
              </a:rPr>
              <a:t>… filled with the fruit of righteousness</a:t>
            </a:r>
            <a:r>
              <a:rPr lang="en-US" sz="2400" i="1" dirty="0">
                <a:solidFill>
                  <a:schemeClr val="tx2">
                    <a:lumMod val="90000"/>
                  </a:schemeClr>
                </a:solidFill>
              </a:rPr>
              <a:t> which comes through Jesus Christ, to the </a:t>
            </a:r>
            <a:r>
              <a:rPr lang="en-US" sz="2400" b="1" i="1" dirty="0">
                <a:solidFill>
                  <a:schemeClr val="tx2">
                    <a:lumMod val="90000"/>
                  </a:schemeClr>
                </a:solidFill>
              </a:rPr>
              <a:t>glory and praise of God</a:t>
            </a:r>
            <a:r>
              <a:rPr lang="en-US" sz="2400" i="1" dirty="0">
                <a:solidFill>
                  <a:schemeClr val="tx2">
                    <a:lumMod val="90000"/>
                  </a:schemeClr>
                </a:solidFill>
              </a:rPr>
              <a:t>.               </a:t>
            </a:r>
            <a:endParaRPr lang="en-US" sz="2400" dirty="0">
              <a:solidFill>
                <a:schemeClr val="tx2">
                  <a:lumMod val="90000"/>
                </a:schemeClr>
              </a:solidFill>
            </a:endParaRPr>
          </a:p>
          <a:p>
            <a:endParaRPr lang="en-US" sz="1200" dirty="0"/>
          </a:p>
          <a:p>
            <a:r>
              <a:rPr lang="en-US" dirty="0"/>
              <a:t>Love is inextricably connected with ALL fruit-bearing</a:t>
            </a:r>
          </a:p>
          <a:p>
            <a:pPr lvl="1"/>
            <a:r>
              <a:rPr lang="en-US" dirty="0"/>
              <a:t>Does loving others serve as the catalyst for bearing fruit?</a:t>
            </a:r>
          </a:p>
          <a:p>
            <a:pPr lvl="1"/>
            <a:r>
              <a:rPr lang="en-US" dirty="0"/>
              <a:t>Or does this “fruit of righteousness” result in loving well?</a:t>
            </a:r>
          </a:p>
          <a:p>
            <a:r>
              <a:rPr lang="en-US" dirty="0"/>
              <a:t>All to the GLORY and PRAISE of GOD!</a:t>
            </a:r>
          </a:p>
        </p:txBody>
      </p:sp>
    </p:spTree>
    <p:extLst>
      <p:ext uri="{BB962C8B-B14F-4D97-AF65-F5344CB8AC3E}">
        <p14:creationId xmlns:p14="http://schemas.microsoft.com/office/powerpoint/2010/main" val="8537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82765-F5DA-2209-76CC-B96364809BA3}"/>
            </a:ext>
          </a:extLst>
        </p:cNvPr>
        <p:cNvGrpSpPr/>
        <p:nvPr/>
      </p:nvGrpSpPr>
      <p:grpSpPr>
        <a:xfrm>
          <a:off x="0" y="0"/>
          <a:ext cx="0" cy="0"/>
          <a:chOff x="0" y="0"/>
          <a:chExt cx="0" cy="0"/>
        </a:xfrm>
      </p:grpSpPr>
      <p:pic>
        <p:nvPicPr>
          <p:cNvPr id="5" name="Picture 2" descr="Image result for cross of Christ">
            <a:extLst>
              <a:ext uri="{FF2B5EF4-FFF2-40B4-BE49-F238E27FC236}">
                <a16:creationId xmlns:a16="http://schemas.microsoft.com/office/drawing/2014/main" id="{B6C000CB-9F9D-9EA3-5884-AC6846361312}"/>
              </a:ext>
            </a:extLst>
          </p:cNvPr>
          <p:cNvPicPr>
            <a:picLocks noChangeAspect="1" noChangeArrowheads="1"/>
          </p:cNvPicPr>
          <p:nvPr/>
        </p:nvPicPr>
        <p:blipFill>
          <a:blip r:embed="rId3">
            <a:alphaModFix amt="27000"/>
            <a:extLst>
              <a:ext uri="{28A0092B-C50C-407E-A947-70E740481C1C}">
                <a14:useLocalDpi xmlns:a14="http://schemas.microsoft.com/office/drawing/2010/main" val="0"/>
              </a:ext>
            </a:extLst>
          </a:blip>
          <a:srcRect/>
          <a:stretch>
            <a:fillRect/>
          </a:stretch>
        </p:blipFill>
        <p:spPr bwMode="auto">
          <a:xfrm>
            <a:off x="9939" y="0"/>
            <a:ext cx="9198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71A4D0-F0B2-7803-FFB1-CE32F357A308}"/>
              </a:ext>
            </a:extLst>
          </p:cNvPr>
          <p:cNvSpPr>
            <a:spLocks noGrp="1"/>
          </p:cNvSpPr>
          <p:nvPr>
            <p:ph type="title"/>
          </p:nvPr>
        </p:nvSpPr>
        <p:spPr/>
        <p:txBody>
          <a:bodyPr>
            <a:normAutofit/>
          </a:bodyPr>
          <a:lstStyle/>
          <a:p>
            <a:r>
              <a:rPr lang="en-US" dirty="0"/>
              <a:t>There Are Only Two Kinds of People</a:t>
            </a:r>
          </a:p>
        </p:txBody>
      </p:sp>
      <p:sp>
        <p:nvSpPr>
          <p:cNvPr id="3" name="Content Placeholder 2">
            <a:extLst>
              <a:ext uri="{FF2B5EF4-FFF2-40B4-BE49-F238E27FC236}">
                <a16:creationId xmlns:a16="http://schemas.microsoft.com/office/drawing/2014/main" id="{198A19FF-5279-3310-B8D2-2AB89B96B130}"/>
              </a:ext>
            </a:extLst>
          </p:cNvPr>
          <p:cNvSpPr>
            <a:spLocks noGrp="1"/>
          </p:cNvSpPr>
          <p:nvPr>
            <p:ph idx="1"/>
          </p:nvPr>
        </p:nvSpPr>
        <p:spPr>
          <a:xfrm>
            <a:off x="457200" y="3733800"/>
            <a:ext cx="8229600" cy="1295400"/>
          </a:xfrm>
        </p:spPr>
        <p:txBody>
          <a:bodyPr>
            <a:normAutofit/>
          </a:bodyPr>
          <a:lstStyle/>
          <a:p>
            <a:pPr marL="0" indent="0" algn="ctr">
              <a:buNone/>
            </a:pPr>
            <a:r>
              <a:rPr lang="en-US" sz="7200" b="1" i="1" dirty="0"/>
              <a:t>“There you are!”</a:t>
            </a:r>
          </a:p>
        </p:txBody>
      </p:sp>
      <p:sp>
        <p:nvSpPr>
          <p:cNvPr id="4" name="Content Placeholder 2">
            <a:extLst>
              <a:ext uri="{FF2B5EF4-FFF2-40B4-BE49-F238E27FC236}">
                <a16:creationId xmlns:a16="http://schemas.microsoft.com/office/drawing/2014/main" id="{F17B7312-48CD-A077-2F3E-6BC75CF187D8}"/>
              </a:ext>
            </a:extLst>
          </p:cNvPr>
          <p:cNvSpPr txBox="1">
            <a:spLocks/>
          </p:cNvSpPr>
          <p:nvPr/>
        </p:nvSpPr>
        <p:spPr>
          <a:xfrm>
            <a:off x="457200" y="2209800"/>
            <a:ext cx="8229600" cy="1447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lgn="ctr">
              <a:buFont typeface="Wingdings 2"/>
              <a:buNone/>
            </a:pPr>
            <a:r>
              <a:rPr lang="en-US" sz="7200" dirty="0">
                <a:solidFill>
                  <a:schemeClr val="bg2">
                    <a:lumMod val="50000"/>
                  </a:schemeClr>
                </a:solidFill>
              </a:rPr>
              <a:t>“Here I am!”</a:t>
            </a:r>
            <a:endParaRPr lang="en-US" sz="2400" i="1" dirty="0">
              <a:solidFill>
                <a:schemeClr val="bg2">
                  <a:lumMod val="50000"/>
                </a:schemeClr>
              </a:solidFill>
            </a:endParaRPr>
          </a:p>
        </p:txBody>
      </p:sp>
    </p:spTree>
    <p:extLst>
      <p:ext uri="{BB962C8B-B14F-4D97-AF65-F5344CB8AC3E}">
        <p14:creationId xmlns:p14="http://schemas.microsoft.com/office/powerpoint/2010/main" val="37691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AA118-35D3-6DC8-E7BC-2ADC4C378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76EB5-12B5-9CE5-2863-E16EFB86FABB}"/>
              </a:ext>
            </a:extLst>
          </p:cNvPr>
          <p:cNvSpPr>
            <a:spLocks noGrp="1"/>
          </p:cNvSpPr>
          <p:nvPr>
            <p:ph type="ctrTitle"/>
          </p:nvPr>
        </p:nvSpPr>
        <p:spPr/>
        <p:txBody>
          <a:bodyPr/>
          <a:lstStyle/>
          <a:p>
            <a:r>
              <a:rPr lang="en-US" sz="6000" dirty="0"/>
              <a:t>HOW NOW SHALL WE </a:t>
            </a:r>
            <a:r>
              <a:rPr lang="en-US" sz="6000" b="1" i="1" dirty="0"/>
              <a:t>LOVE</a:t>
            </a:r>
            <a:r>
              <a:rPr lang="en-US" sz="6000" dirty="0"/>
              <a:t>?</a:t>
            </a:r>
          </a:p>
        </p:txBody>
      </p:sp>
      <p:pic>
        <p:nvPicPr>
          <p:cNvPr id="8" name="Picture 7">
            <a:extLst>
              <a:ext uri="{FF2B5EF4-FFF2-40B4-BE49-F238E27FC236}">
                <a16:creationId xmlns:a16="http://schemas.microsoft.com/office/drawing/2014/main" id="{22D18C1C-3397-92C3-95F8-E1981542020E}"/>
              </a:ext>
            </a:extLst>
          </p:cNvPr>
          <p:cNvPicPr>
            <a:picLocks noChangeAspect="1"/>
          </p:cNvPicPr>
          <p:nvPr/>
        </p:nvPicPr>
        <p:blipFill>
          <a:blip r:embed="rId3"/>
          <a:stretch>
            <a:fillRect/>
          </a:stretch>
        </p:blipFill>
        <p:spPr>
          <a:xfrm>
            <a:off x="2319023" y="3810000"/>
            <a:ext cx="4505954" cy="1467087"/>
          </a:xfrm>
          <a:prstGeom prst="rect">
            <a:avLst/>
          </a:prstGeom>
        </p:spPr>
      </p:pic>
    </p:spTree>
    <p:extLst>
      <p:ext uri="{BB962C8B-B14F-4D97-AF65-F5344CB8AC3E}">
        <p14:creationId xmlns:p14="http://schemas.microsoft.com/office/powerpoint/2010/main" val="313600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8000" i="1" dirty="0"/>
          </a:p>
          <a:p>
            <a:pPr marL="0" indent="0" algn="ctr">
              <a:buNone/>
            </a:pPr>
            <a:r>
              <a:rPr lang="en-US" sz="8000" i="1" dirty="0">
                <a:solidFill>
                  <a:schemeClr val="tx2"/>
                </a:solidFill>
              </a:rPr>
              <a:t>Q&amp;A</a:t>
            </a:r>
            <a:endParaRPr lang="en-US" sz="3600" dirty="0">
              <a:solidFill>
                <a:schemeClr val="tx2"/>
              </a:solidFill>
            </a:endParaRPr>
          </a:p>
          <a:p>
            <a:pPr marL="0" indent="0">
              <a:buNone/>
            </a:pPr>
            <a:endParaRPr lang="en-US" sz="2000" dirty="0"/>
          </a:p>
        </p:txBody>
      </p:sp>
    </p:spTree>
    <p:extLst>
      <p:ext uri="{BB962C8B-B14F-4D97-AF65-F5344CB8AC3E}">
        <p14:creationId xmlns:p14="http://schemas.microsoft.com/office/powerpoint/2010/main" val="16402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D9DA3-8FAD-A21B-7F26-16811E22B278}"/>
            </a:ext>
          </a:extLst>
        </p:cNvPr>
        <p:cNvGrpSpPr/>
        <p:nvPr/>
      </p:nvGrpSpPr>
      <p:grpSpPr>
        <a:xfrm>
          <a:off x="0" y="0"/>
          <a:ext cx="0" cy="0"/>
          <a:chOff x="0" y="0"/>
          <a:chExt cx="0" cy="0"/>
        </a:xfrm>
      </p:grpSpPr>
      <p:pic>
        <p:nvPicPr>
          <p:cNvPr id="1026" name="Picture 2" descr="Paul's Prayer for the Philippians from a Roman Prison | Prayer A to Z">
            <a:extLst>
              <a:ext uri="{FF2B5EF4-FFF2-40B4-BE49-F238E27FC236}">
                <a16:creationId xmlns:a16="http://schemas.microsoft.com/office/drawing/2014/main" id="{88F172FF-1911-255D-F065-94FE4D1FA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563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080B36-70B5-8EB9-D97F-D3AD456E63B7}"/>
              </a:ext>
            </a:extLst>
          </p:cNvPr>
          <p:cNvSpPr>
            <a:spLocks noGrp="1"/>
          </p:cNvSpPr>
          <p:nvPr>
            <p:ph type="title"/>
          </p:nvPr>
        </p:nvSpPr>
        <p:spPr>
          <a:xfrm>
            <a:off x="457200" y="152400"/>
            <a:ext cx="8229600" cy="838200"/>
          </a:xfrm>
        </p:spPr>
        <p:txBody>
          <a:bodyPr>
            <a:normAutofit/>
          </a:bodyPr>
          <a:lstStyle/>
          <a:p>
            <a:r>
              <a:rPr lang="en-US" dirty="0"/>
              <a:t>Joyful and Confident</a:t>
            </a:r>
          </a:p>
        </p:txBody>
      </p:sp>
      <p:sp>
        <p:nvSpPr>
          <p:cNvPr id="3" name="Content Placeholder 2">
            <a:extLst>
              <a:ext uri="{FF2B5EF4-FFF2-40B4-BE49-F238E27FC236}">
                <a16:creationId xmlns:a16="http://schemas.microsoft.com/office/drawing/2014/main" id="{4CB2894C-D29C-A031-BB1A-83E75C89A806}"/>
              </a:ext>
            </a:extLst>
          </p:cNvPr>
          <p:cNvSpPr>
            <a:spLocks noGrp="1"/>
          </p:cNvSpPr>
          <p:nvPr>
            <p:ph idx="1"/>
          </p:nvPr>
        </p:nvSpPr>
        <p:spPr>
          <a:xfrm>
            <a:off x="304800" y="1524000"/>
            <a:ext cx="5257800" cy="5105400"/>
          </a:xfrm>
        </p:spPr>
        <p:txBody>
          <a:bodyPr>
            <a:normAutofit/>
          </a:bodyPr>
          <a:lstStyle/>
          <a:p>
            <a:pPr marL="365760" lvl="1" indent="0">
              <a:buNone/>
            </a:pPr>
            <a:r>
              <a:rPr lang="en-US" i="1" baseline="30000" dirty="0"/>
              <a:t>3</a:t>
            </a:r>
            <a:r>
              <a:rPr lang="en-US" i="1" dirty="0"/>
              <a:t> I thank my God in all my remembrance of you, </a:t>
            </a:r>
          </a:p>
          <a:p>
            <a:pPr marL="365760" lvl="1" indent="0">
              <a:buNone/>
            </a:pPr>
            <a:r>
              <a:rPr lang="en-US" i="1" baseline="30000" dirty="0"/>
              <a:t>4</a:t>
            </a:r>
            <a:r>
              <a:rPr lang="en-US" i="1" dirty="0"/>
              <a:t> always offering prayer with joy in my every prayer for you all, </a:t>
            </a:r>
          </a:p>
          <a:p>
            <a:pPr marL="365760" lvl="1" indent="0">
              <a:buNone/>
            </a:pPr>
            <a:r>
              <a:rPr lang="en-US" i="1" baseline="30000" dirty="0"/>
              <a:t>5</a:t>
            </a:r>
            <a:r>
              <a:rPr lang="en-US" i="1" dirty="0"/>
              <a:t> in view of your participation in the gospel from the first day until now.</a:t>
            </a:r>
          </a:p>
          <a:p>
            <a:pPr marL="365760" lvl="1" indent="0">
              <a:buNone/>
            </a:pPr>
            <a:r>
              <a:rPr lang="en-US" i="1" baseline="30000" dirty="0"/>
              <a:t>6</a:t>
            </a:r>
            <a:r>
              <a:rPr lang="en-US" i="1" dirty="0"/>
              <a:t> For I am confident of this very thing, that He who began a         good work in you will                 perfect it until the day                       of Christ Jesus. </a:t>
            </a:r>
          </a:p>
          <a:p>
            <a:pPr marL="365760" lvl="1" indent="0">
              <a:buNone/>
            </a:pPr>
            <a:endParaRPr lang="en-US" i="1" dirty="0"/>
          </a:p>
          <a:p>
            <a:pPr marL="365760" lvl="1" indent="0">
              <a:buNone/>
            </a:pPr>
            <a:r>
              <a:rPr lang="en-US" b="1" dirty="0"/>
              <a:t>Philippians 1:3-6</a:t>
            </a:r>
          </a:p>
        </p:txBody>
      </p:sp>
    </p:spTree>
    <p:extLst>
      <p:ext uri="{BB962C8B-B14F-4D97-AF65-F5344CB8AC3E}">
        <p14:creationId xmlns:p14="http://schemas.microsoft.com/office/powerpoint/2010/main" val="16799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6A60-4A08-E1D4-BD92-7A04B13D7ED9}"/>
            </a:ext>
          </a:extLst>
        </p:cNvPr>
        <p:cNvGrpSpPr/>
        <p:nvPr/>
      </p:nvGrpSpPr>
      <p:grpSpPr>
        <a:xfrm>
          <a:off x="0" y="0"/>
          <a:ext cx="0" cy="0"/>
          <a:chOff x="0" y="0"/>
          <a:chExt cx="0" cy="0"/>
        </a:xfrm>
      </p:grpSpPr>
      <p:pic>
        <p:nvPicPr>
          <p:cNvPr id="1026" name="Picture 2" descr="Paul's Prayer for the Philippians from a Roman Prison | Prayer A to Z">
            <a:extLst>
              <a:ext uri="{FF2B5EF4-FFF2-40B4-BE49-F238E27FC236}">
                <a16:creationId xmlns:a16="http://schemas.microsoft.com/office/drawing/2014/main" id="{AABB47B8-F6A0-4484-200B-28FC6C48F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563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3A9CFC-1294-E4B1-40EE-C9BF3F14330B}"/>
              </a:ext>
            </a:extLst>
          </p:cNvPr>
          <p:cNvSpPr>
            <a:spLocks noGrp="1"/>
          </p:cNvSpPr>
          <p:nvPr>
            <p:ph type="title"/>
          </p:nvPr>
        </p:nvSpPr>
        <p:spPr>
          <a:xfrm>
            <a:off x="457200" y="152400"/>
            <a:ext cx="8229600" cy="838200"/>
          </a:xfrm>
        </p:spPr>
        <p:txBody>
          <a:bodyPr>
            <a:normAutofit/>
          </a:bodyPr>
          <a:lstStyle/>
          <a:p>
            <a:r>
              <a:rPr lang="en-US" dirty="0"/>
              <a:t>One Day… We’ll Be Together</a:t>
            </a:r>
          </a:p>
        </p:txBody>
      </p:sp>
      <p:sp>
        <p:nvSpPr>
          <p:cNvPr id="3" name="Content Placeholder 2">
            <a:extLst>
              <a:ext uri="{FF2B5EF4-FFF2-40B4-BE49-F238E27FC236}">
                <a16:creationId xmlns:a16="http://schemas.microsoft.com/office/drawing/2014/main" id="{CF9392D5-8A66-40A0-C452-3F462C9720F4}"/>
              </a:ext>
            </a:extLst>
          </p:cNvPr>
          <p:cNvSpPr>
            <a:spLocks noGrp="1"/>
          </p:cNvSpPr>
          <p:nvPr>
            <p:ph idx="1"/>
          </p:nvPr>
        </p:nvSpPr>
        <p:spPr>
          <a:xfrm>
            <a:off x="304800" y="1371600"/>
            <a:ext cx="5257800" cy="5257800"/>
          </a:xfrm>
        </p:spPr>
        <p:txBody>
          <a:bodyPr>
            <a:normAutofit/>
          </a:bodyPr>
          <a:lstStyle/>
          <a:p>
            <a:pPr marL="365760" lvl="1" indent="0">
              <a:buNone/>
            </a:pPr>
            <a:r>
              <a:rPr lang="en-US" sz="4400" baseline="30000" dirty="0">
                <a:solidFill>
                  <a:schemeClr val="tx1"/>
                </a:solidFill>
              </a:rPr>
              <a:t>Paul continues:</a:t>
            </a:r>
          </a:p>
          <a:p>
            <a:pPr marL="365760" lvl="1" indent="0">
              <a:buNone/>
            </a:pPr>
            <a:r>
              <a:rPr lang="en-US" i="1" baseline="30000" dirty="0"/>
              <a:t>7</a:t>
            </a:r>
            <a:r>
              <a:rPr lang="en-US" i="1" dirty="0"/>
              <a:t> It is right for me to feel this way about you all, because I hold you in my heart, for you are all partakers with me of grace, both in my imprisonment and in the defense and confirmation of the gospel. </a:t>
            </a:r>
          </a:p>
          <a:p>
            <a:pPr marL="365760" lvl="1" indent="0">
              <a:buNone/>
            </a:pPr>
            <a:r>
              <a:rPr lang="en-US" i="1" baseline="30000" dirty="0"/>
              <a:t>8</a:t>
            </a:r>
            <a:r>
              <a:rPr lang="en-US" i="1" dirty="0"/>
              <a:t> For God is my witness, how I   yearn for you all with the     affection of Christ Jesus. </a:t>
            </a:r>
          </a:p>
          <a:p>
            <a:pPr marL="365760" lvl="1" indent="0">
              <a:buNone/>
            </a:pPr>
            <a:endParaRPr lang="en-US" i="1" dirty="0"/>
          </a:p>
          <a:p>
            <a:pPr marL="365760" lvl="1" indent="0">
              <a:buNone/>
            </a:pPr>
            <a:r>
              <a:rPr lang="en-US" b="1" dirty="0"/>
              <a:t>Philippians 1:7-8</a:t>
            </a:r>
          </a:p>
          <a:p>
            <a:pPr marL="365760" lvl="1" indent="0">
              <a:buNone/>
            </a:pPr>
            <a:endParaRPr lang="en-US" i="1" dirty="0"/>
          </a:p>
        </p:txBody>
      </p:sp>
    </p:spTree>
    <p:extLst>
      <p:ext uri="{BB962C8B-B14F-4D97-AF65-F5344CB8AC3E}">
        <p14:creationId xmlns:p14="http://schemas.microsoft.com/office/powerpoint/2010/main" val="18611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84CF4-8346-7042-8935-EADA1450FF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97954D-C347-449B-1E10-9D513A04D3A4}"/>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0" y="-16565"/>
            <a:ext cx="9144000" cy="6858000"/>
          </a:xfrm>
          <a:prstGeom prst="rect">
            <a:avLst/>
          </a:prstGeom>
        </p:spPr>
      </p:pic>
      <p:sp>
        <p:nvSpPr>
          <p:cNvPr id="2" name="Title 1">
            <a:extLst>
              <a:ext uri="{FF2B5EF4-FFF2-40B4-BE49-F238E27FC236}">
                <a16:creationId xmlns:a16="http://schemas.microsoft.com/office/drawing/2014/main" id="{84057DD4-6441-BD8D-2E18-2EA8DE335796}"/>
              </a:ext>
            </a:extLst>
          </p:cNvPr>
          <p:cNvSpPr>
            <a:spLocks noGrp="1"/>
          </p:cNvSpPr>
          <p:nvPr>
            <p:ph type="title"/>
          </p:nvPr>
        </p:nvSpPr>
        <p:spPr>
          <a:xfrm>
            <a:off x="457200" y="152400"/>
            <a:ext cx="8229600" cy="838200"/>
          </a:xfrm>
        </p:spPr>
        <p:txBody>
          <a:bodyPr>
            <a:normAutofit/>
          </a:bodyPr>
          <a:lstStyle/>
          <a:p>
            <a:r>
              <a:rPr lang="en-US" dirty="0">
                <a:solidFill>
                  <a:schemeClr val="bg2">
                    <a:lumMod val="75000"/>
                  </a:schemeClr>
                </a:solidFill>
              </a:rPr>
              <a:t>Paul’s Prayer… for </a:t>
            </a:r>
            <a:r>
              <a:rPr lang="en-US" u="sng" dirty="0">
                <a:solidFill>
                  <a:schemeClr val="bg2">
                    <a:lumMod val="75000"/>
                  </a:schemeClr>
                </a:solidFill>
              </a:rPr>
              <a:t>you</a:t>
            </a:r>
          </a:p>
        </p:txBody>
      </p:sp>
      <p:sp>
        <p:nvSpPr>
          <p:cNvPr id="3" name="Content Placeholder 2">
            <a:extLst>
              <a:ext uri="{FF2B5EF4-FFF2-40B4-BE49-F238E27FC236}">
                <a16:creationId xmlns:a16="http://schemas.microsoft.com/office/drawing/2014/main" id="{34467395-A5C2-1A58-1F8F-08C213DABA98}"/>
              </a:ext>
            </a:extLst>
          </p:cNvPr>
          <p:cNvSpPr>
            <a:spLocks noGrp="1"/>
          </p:cNvSpPr>
          <p:nvPr>
            <p:ph idx="1"/>
          </p:nvPr>
        </p:nvSpPr>
        <p:spPr>
          <a:xfrm>
            <a:off x="0" y="1066800"/>
            <a:ext cx="7848600" cy="2174423"/>
          </a:xfrm>
        </p:spPr>
        <p:txBody>
          <a:bodyPr>
            <a:normAutofit lnSpcReduction="10000"/>
          </a:bodyPr>
          <a:lstStyle/>
          <a:p>
            <a:pPr marL="365760" lvl="1" indent="0">
              <a:buNone/>
            </a:pPr>
            <a:r>
              <a:rPr lang="en-US" i="1" baseline="30000" dirty="0">
                <a:solidFill>
                  <a:schemeClr val="bg2">
                    <a:lumMod val="75000"/>
                  </a:schemeClr>
                </a:solidFill>
              </a:rPr>
              <a:t>9</a:t>
            </a:r>
            <a:r>
              <a:rPr lang="en-US" i="1" dirty="0">
                <a:solidFill>
                  <a:schemeClr val="bg2">
                    <a:lumMod val="75000"/>
                  </a:schemeClr>
                </a:solidFill>
              </a:rPr>
              <a:t> And this I pray, that your love may abound still more and more in real knowledge and all discernment, </a:t>
            </a:r>
          </a:p>
          <a:p>
            <a:pPr marL="365760" lvl="1" indent="0">
              <a:buNone/>
            </a:pPr>
            <a:r>
              <a:rPr lang="en-US" i="1" baseline="30000" dirty="0">
                <a:solidFill>
                  <a:schemeClr val="bg2">
                    <a:lumMod val="75000"/>
                  </a:schemeClr>
                </a:solidFill>
              </a:rPr>
              <a:t>10</a:t>
            </a:r>
            <a:r>
              <a:rPr lang="en-US" i="1" dirty="0">
                <a:solidFill>
                  <a:schemeClr val="bg2">
                    <a:lumMod val="75000"/>
                  </a:schemeClr>
                </a:solidFill>
              </a:rPr>
              <a:t> so that you may approve the things that are excellent, in order to be sincere and                                           blameless until the                                                              day of Christ; </a:t>
            </a:r>
          </a:p>
          <a:p>
            <a:pPr marL="365760" lvl="1" indent="0">
              <a:buNone/>
            </a:pPr>
            <a:endParaRPr lang="en-US" i="1" dirty="0">
              <a:solidFill>
                <a:schemeClr val="bg2">
                  <a:lumMod val="75000"/>
                </a:schemeClr>
              </a:solidFill>
            </a:endParaRPr>
          </a:p>
        </p:txBody>
      </p:sp>
      <p:sp>
        <p:nvSpPr>
          <p:cNvPr id="6" name="Content Placeholder 2">
            <a:extLst>
              <a:ext uri="{FF2B5EF4-FFF2-40B4-BE49-F238E27FC236}">
                <a16:creationId xmlns:a16="http://schemas.microsoft.com/office/drawing/2014/main" id="{27BBF25C-4C92-48DB-211F-97B6797C84E5}"/>
              </a:ext>
            </a:extLst>
          </p:cNvPr>
          <p:cNvSpPr txBox="1">
            <a:spLocks/>
          </p:cNvSpPr>
          <p:nvPr/>
        </p:nvSpPr>
        <p:spPr>
          <a:xfrm>
            <a:off x="0" y="3103790"/>
            <a:ext cx="3505200" cy="360181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365760" lvl="1" indent="0">
              <a:buNone/>
            </a:pPr>
            <a:r>
              <a:rPr lang="en-US" i="1" baseline="30000" dirty="0">
                <a:solidFill>
                  <a:schemeClr val="bg2">
                    <a:lumMod val="75000"/>
                  </a:schemeClr>
                </a:solidFill>
              </a:rPr>
              <a:t>11</a:t>
            </a:r>
            <a:r>
              <a:rPr lang="en-US" i="1" dirty="0">
                <a:solidFill>
                  <a:schemeClr val="bg2">
                    <a:lumMod val="75000"/>
                  </a:schemeClr>
                </a:solidFill>
              </a:rPr>
              <a:t> having been filled with the fruit of righteousness      which comes    through Jesus     Christ, to the glory and praise of God. </a:t>
            </a:r>
          </a:p>
          <a:p>
            <a:pPr marL="365760" lvl="1" indent="0">
              <a:buNone/>
            </a:pPr>
            <a:r>
              <a:rPr lang="en-US" b="1" i="1" dirty="0">
                <a:solidFill>
                  <a:schemeClr val="bg2">
                    <a:lumMod val="75000"/>
                  </a:schemeClr>
                </a:solidFill>
              </a:rPr>
              <a:t>	          </a:t>
            </a:r>
          </a:p>
          <a:p>
            <a:pPr marL="365760" lvl="1" indent="0">
              <a:buNone/>
            </a:pPr>
            <a:r>
              <a:rPr lang="en-US" b="1" i="1" dirty="0">
                <a:solidFill>
                  <a:schemeClr val="bg2">
                    <a:lumMod val="75000"/>
                  </a:schemeClr>
                </a:solidFill>
              </a:rPr>
              <a:t>		</a:t>
            </a:r>
            <a:r>
              <a:rPr lang="en-US" b="1" dirty="0">
                <a:solidFill>
                  <a:schemeClr val="bg2">
                    <a:lumMod val="75000"/>
                  </a:schemeClr>
                </a:solidFill>
              </a:rPr>
              <a:t>Phil. 1:9-11</a:t>
            </a:r>
          </a:p>
        </p:txBody>
      </p:sp>
    </p:spTree>
    <p:extLst>
      <p:ext uri="{BB962C8B-B14F-4D97-AF65-F5344CB8AC3E}">
        <p14:creationId xmlns:p14="http://schemas.microsoft.com/office/powerpoint/2010/main" val="188979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F427-E06C-382A-1A66-C7B905EE8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D7EEC-8242-8236-6433-FD967554B372}"/>
              </a:ext>
            </a:extLst>
          </p:cNvPr>
          <p:cNvSpPr>
            <a:spLocks noGrp="1"/>
          </p:cNvSpPr>
          <p:nvPr>
            <p:ph type="title"/>
          </p:nvPr>
        </p:nvSpPr>
        <p:spPr/>
        <p:txBody>
          <a:bodyPr>
            <a:normAutofit/>
          </a:bodyPr>
          <a:lstStyle/>
          <a:p>
            <a:r>
              <a:rPr lang="en-US" dirty="0"/>
              <a:t>The Potency of Specificity</a:t>
            </a:r>
          </a:p>
        </p:txBody>
      </p:sp>
      <p:sp>
        <p:nvSpPr>
          <p:cNvPr id="3" name="Content Placeholder 2">
            <a:extLst>
              <a:ext uri="{FF2B5EF4-FFF2-40B4-BE49-F238E27FC236}">
                <a16:creationId xmlns:a16="http://schemas.microsoft.com/office/drawing/2014/main" id="{60678B9A-A4AD-A3D9-0A77-2383317EB1D0}"/>
              </a:ext>
            </a:extLst>
          </p:cNvPr>
          <p:cNvSpPr>
            <a:spLocks noGrp="1"/>
          </p:cNvSpPr>
          <p:nvPr>
            <p:ph idx="1"/>
          </p:nvPr>
        </p:nvSpPr>
        <p:spPr>
          <a:xfrm>
            <a:off x="457200" y="1524000"/>
            <a:ext cx="8229600" cy="4800600"/>
          </a:xfrm>
        </p:spPr>
        <p:txBody>
          <a:bodyPr>
            <a:normAutofit fontScale="92500" lnSpcReduction="10000"/>
          </a:bodyPr>
          <a:lstStyle/>
          <a:p>
            <a:r>
              <a:rPr lang="en-US" dirty="0"/>
              <a:t>Notice what Paul </a:t>
            </a:r>
            <a:r>
              <a:rPr lang="en-US" i="1" dirty="0"/>
              <a:t>doesn’t</a:t>
            </a:r>
            <a:r>
              <a:rPr lang="en-US" dirty="0"/>
              <a:t> pray for:</a:t>
            </a:r>
          </a:p>
          <a:p>
            <a:pPr lvl="1"/>
            <a:r>
              <a:rPr lang="en-US" dirty="0"/>
              <a:t>Strength</a:t>
            </a:r>
          </a:p>
          <a:p>
            <a:pPr lvl="1"/>
            <a:r>
              <a:rPr lang="en-US" dirty="0"/>
              <a:t>Blessing</a:t>
            </a:r>
          </a:p>
          <a:p>
            <a:pPr lvl="1"/>
            <a:r>
              <a:rPr lang="en-US" dirty="0"/>
              <a:t>Revival</a:t>
            </a:r>
          </a:p>
          <a:p>
            <a:pPr lvl="1"/>
            <a:r>
              <a:rPr lang="en-US" dirty="0"/>
              <a:t>Unity</a:t>
            </a:r>
          </a:p>
          <a:p>
            <a:pPr lvl="1"/>
            <a:r>
              <a:rPr lang="en-US" dirty="0"/>
              <a:t>Conviction of sin</a:t>
            </a:r>
          </a:p>
          <a:p>
            <a:r>
              <a:rPr lang="en-US" dirty="0"/>
              <a:t>Paul knew exactly what he was requesting</a:t>
            </a:r>
          </a:p>
          <a:p>
            <a:r>
              <a:rPr lang="en-US" dirty="0"/>
              <a:t>True prayer warriors are very intentional and specific in their requests</a:t>
            </a:r>
          </a:p>
          <a:p>
            <a:pPr marL="365760" lvl="1" indent="0">
              <a:buNone/>
            </a:pPr>
            <a:r>
              <a:rPr lang="en-US" sz="2000" i="1" dirty="0"/>
              <a:t>“</a:t>
            </a:r>
            <a:r>
              <a:rPr lang="en-US" sz="2000" b="1" i="1" dirty="0"/>
              <a:t>This I pray</a:t>
            </a:r>
            <a:r>
              <a:rPr lang="en-US" sz="2000" i="1" dirty="0"/>
              <a:t>, that… </a:t>
            </a:r>
            <a:r>
              <a:rPr lang="en-US" sz="2000" b="1" i="1" dirty="0"/>
              <a:t>so that </a:t>
            </a:r>
            <a:r>
              <a:rPr lang="en-US" sz="2000" i="1" dirty="0"/>
              <a:t>you…”</a:t>
            </a:r>
          </a:p>
          <a:p>
            <a:r>
              <a:rPr lang="en-US" dirty="0"/>
              <a:t>What about your own prayer life?</a:t>
            </a:r>
          </a:p>
          <a:p>
            <a:pPr lvl="1"/>
            <a:r>
              <a:rPr lang="en-US" dirty="0"/>
              <a:t>Generic?</a:t>
            </a:r>
          </a:p>
          <a:p>
            <a:pPr lvl="1"/>
            <a:r>
              <a:rPr lang="en-US" dirty="0"/>
              <a:t>Or </a:t>
            </a:r>
            <a:r>
              <a:rPr lang="en-US" i="1" dirty="0"/>
              <a:t>Specific</a:t>
            </a:r>
            <a:r>
              <a:rPr lang="en-US" dirty="0"/>
              <a:t>?</a:t>
            </a:r>
          </a:p>
        </p:txBody>
      </p:sp>
    </p:spTree>
    <p:extLst>
      <p:ext uri="{BB962C8B-B14F-4D97-AF65-F5344CB8AC3E}">
        <p14:creationId xmlns:p14="http://schemas.microsoft.com/office/powerpoint/2010/main" val="40777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A94864-53D7-2BB5-97F2-5491304BCB8F}"/>
              </a:ext>
            </a:extLst>
          </p:cNvPr>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228600" y="381000"/>
            <a:ext cx="3886200" cy="685800"/>
          </a:xfrm>
        </p:spPr>
        <p:txBody>
          <a:bodyPr>
            <a:normAutofit/>
          </a:bodyPr>
          <a:lstStyle/>
          <a:p>
            <a:pPr marL="0" indent="0">
              <a:buNone/>
            </a:pPr>
            <a:r>
              <a:rPr lang="en-US" sz="3500" b="1" dirty="0"/>
              <a:t>That your LOVE…</a:t>
            </a:r>
          </a:p>
        </p:txBody>
      </p:sp>
      <p:sp>
        <p:nvSpPr>
          <p:cNvPr id="6" name="Content Placeholder 2">
            <a:extLst>
              <a:ext uri="{FF2B5EF4-FFF2-40B4-BE49-F238E27FC236}">
                <a16:creationId xmlns:a16="http://schemas.microsoft.com/office/drawing/2014/main" id="{9214920B-74AB-9186-ACD9-57D0C4797CE0}"/>
              </a:ext>
            </a:extLst>
          </p:cNvPr>
          <p:cNvSpPr txBox="1">
            <a:spLocks/>
          </p:cNvSpPr>
          <p:nvPr/>
        </p:nvSpPr>
        <p:spPr>
          <a:xfrm>
            <a:off x="5630517" y="381000"/>
            <a:ext cx="3513483" cy="685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buFont typeface="Wingdings 2"/>
              <a:buNone/>
            </a:pPr>
            <a:r>
              <a:rPr lang="en-US" sz="3500" b="1" dirty="0"/>
              <a:t>May ABOUND…</a:t>
            </a:r>
          </a:p>
        </p:txBody>
      </p:sp>
      <p:sp>
        <p:nvSpPr>
          <p:cNvPr id="7" name="Content Placeholder 2">
            <a:extLst>
              <a:ext uri="{FF2B5EF4-FFF2-40B4-BE49-F238E27FC236}">
                <a16:creationId xmlns:a16="http://schemas.microsoft.com/office/drawing/2014/main" id="{33369637-366A-78E5-0A38-3B7363BF0CEC}"/>
              </a:ext>
            </a:extLst>
          </p:cNvPr>
          <p:cNvSpPr txBox="1">
            <a:spLocks/>
          </p:cNvSpPr>
          <p:nvPr/>
        </p:nvSpPr>
        <p:spPr>
          <a:xfrm>
            <a:off x="228600" y="6019800"/>
            <a:ext cx="3886200" cy="685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buFont typeface="Wingdings 2"/>
              <a:buNone/>
            </a:pPr>
            <a:r>
              <a:rPr lang="en-US" sz="3500" b="1" dirty="0"/>
              <a:t>Still MORE…</a:t>
            </a:r>
          </a:p>
        </p:txBody>
      </p:sp>
      <p:sp>
        <p:nvSpPr>
          <p:cNvPr id="8" name="Content Placeholder 2">
            <a:extLst>
              <a:ext uri="{FF2B5EF4-FFF2-40B4-BE49-F238E27FC236}">
                <a16:creationId xmlns:a16="http://schemas.microsoft.com/office/drawing/2014/main" id="{A3C2C222-705A-B80C-BCF5-98E147599F67}"/>
              </a:ext>
            </a:extLst>
          </p:cNvPr>
          <p:cNvSpPr txBox="1">
            <a:spLocks/>
          </p:cNvSpPr>
          <p:nvPr/>
        </p:nvSpPr>
        <p:spPr>
          <a:xfrm>
            <a:off x="6011517" y="6019800"/>
            <a:ext cx="3056283" cy="685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buFont typeface="Wingdings 2"/>
              <a:buNone/>
            </a:pPr>
            <a:r>
              <a:rPr lang="en-US" sz="3500" b="1" dirty="0"/>
              <a:t>… and MORE!</a:t>
            </a:r>
          </a:p>
        </p:txBody>
      </p:sp>
    </p:spTree>
    <p:extLst>
      <p:ext uri="{BB962C8B-B14F-4D97-AF65-F5344CB8AC3E}">
        <p14:creationId xmlns:p14="http://schemas.microsoft.com/office/powerpoint/2010/main" val="37261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F4930-DE63-1BC4-CB74-3D814830279C}"/>
            </a:ext>
          </a:extLst>
        </p:cNvPr>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D5BAC0D0-B6A7-7523-65D0-36443072ADEA}"/>
              </a:ext>
            </a:extLst>
          </p:cNvPr>
          <p:cNvSpPr txBox="1">
            <a:spLocks/>
          </p:cNvSpPr>
          <p:nvPr/>
        </p:nvSpPr>
        <p:spPr>
          <a:xfrm>
            <a:off x="457200" y="1524000"/>
            <a:ext cx="8229600" cy="1106557"/>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US" dirty="0"/>
              <a:t>Honest appraisal: Where are YOU right now on this scale?</a:t>
            </a:r>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EF32AAC3-AF4C-56E7-2191-563A2F561C8D}"/>
              </a:ext>
            </a:extLst>
          </p:cNvPr>
          <p:cNvSpPr>
            <a:spLocks noGrp="1"/>
          </p:cNvSpPr>
          <p:nvPr>
            <p:ph type="title"/>
          </p:nvPr>
        </p:nvSpPr>
        <p:spPr/>
        <p:txBody>
          <a:bodyPr>
            <a:normAutofit/>
          </a:bodyPr>
          <a:lstStyle/>
          <a:p>
            <a:r>
              <a:rPr lang="en-US" dirty="0"/>
              <a:t>A Sliding Scale of Selflessness</a:t>
            </a:r>
          </a:p>
        </p:txBody>
      </p:sp>
      <p:sp>
        <p:nvSpPr>
          <p:cNvPr id="3" name="Content Placeholder 2">
            <a:extLst>
              <a:ext uri="{FF2B5EF4-FFF2-40B4-BE49-F238E27FC236}">
                <a16:creationId xmlns:a16="http://schemas.microsoft.com/office/drawing/2014/main" id="{46087DB6-9DC6-2694-28CC-E3C4856A8532}"/>
              </a:ext>
            </a:extLst>
          </p:cNvPr>
          <p:cNvSpPr>
            <a:spLocks noGrp="1"/>
          </p:cNvSpPr>
          <p:nvPr>
            <p:ph idx="1"/>
          </p:nvPr>
        </p:nvSpPr>
        <p:spPr>
          <a:xfrm>
            <a:off x="533400" y="3581400"/>
            <a:ext cx="1676400" cy="609600"/>
          </a:xfrm>
        </p:spPr>
        <p:txBody>
          <a:bodyPr>
            <a:normAutofit fontScale="77500" lnSpcReduction="20000"/>
          </a:bodyPr>
          <a:lstStyle/>
          <a:p>
            <a:pPr marL="0" indent="0" algn="ctr">
              <a:buNone/>
            </a:pPr>
            <a:r>
              <a:rPr lang="en-US" dirty="0">
                <a:solidFill>
                  <a:schemeClr val="accent3">
                    <a:lumMod val="60000"/>
                    <a:lumOff val="40000"/>
                  </a:schemeClr>
                </a:solidFill>
              </a:rPr>
              <a:t>Grotesquely self-absorbed</a:t>
            </a:r>
          </a:p>
        </p:txBody>
      </p:sp>
      <p:sp>
        <p:nvSpPr>
          <p:cNvPr id="4" name="Content Placeholder 2">
            <a:extLst>
              <a:ext uri="{FF2B5EF4-FFF2-40B4-BE49-F238E27FC236}">
                <a16:creationId xmlns:a16="http://schemas.microsoft.com/office/drawing/2014/main" id="{903EA1C2-31AC-4DBF-E7BF-536B5CD2FA1C}"/>
              </a:ext>
            </a:extLst>
          </p:cNvPr>
          <p:cNvSpPr txBox="1">
            <a:spLocks/>
          </p:cNvSpPr>
          <p:nvPr/>
        </p:nvSpPr>
        <p:spPr>
          <a:xfrm>
            <a:off x="2667000" y="3581400"/>
            <a:ext cx="1676400" cy="990600"/>
          </a:xfrm>
          <a:prstGeom prst="rect">
            <a:avLst/>
          </a:prstGeom>
        </p:spPr>
        <p:txBody>
          <a:bodyPr vert="horz">
            <a:normAutofit fontScale="70000" lnSpcReduction="20000"/>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lgn="ctr">
              <a:buFont typeface="Wingdings 2"/>
              <a:buNone/>
            </a:pPr>
            <a:r>
              <a:rPr lang="en-US" dirty="0">
                <a:solidFill>
                  <a:schemeClr val="accent3">
                    <a:lumMod val="60000"/>
                    <a:lumOff val="40000"/>
                  </a:schemeClr>
                </a:solidFill>
              </a:rPr>
              <a:t>Bit of a whiney brat that doesn’t read the room well</a:t>
            </a:r>
          </a:p>
        </p:txBody>
      </p:sp>
      <p:sp>
        <p:nvSpPr>
          <p:cNvPr id="5" name="Content Placeholder 2">
            <a:extLst>
              <a:ext uri="{FF2B5EF4-FFF2-40B4-BE49-F238E27FC236}">
                <a16:creationId xmlns:a16="http://schemas.microsoft.com/office/drawing/2014/main" id="{B8DF2E33-5881-E2E5-7072-53C74568090A}"/>
              </a:ext>
            </a:extLst>
          </p:cNvPr>
          <p:cNvSpPr txBox="1">
            <a:spLocks/>
          </p:cNvSpPr>
          <p:nvPr/>
        </p:nvSpPr>
        <p:spPr>
          <a:xfrm>
            <a:off x="4800600" y="3581400"/>
            <a:ext cx="1752600" cy="990600"/>
          </a:xfrm>
          <a:prstGeom prst="rect">
            <a:avLst/>
          </a:prstGeom>
        </p:spPr>
        <p:txBody>
          <a:bodyPr vert="horz">
            <a:normAutofit fontScale="70000" lnSpcReduction="20000"/>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lgn="ctr">
              <a:buFont typeface="Wingdings 2"/>
              <a:buNone/>
            </a:pPr>
            <a:r>
              <a:rPr lang="en-US" dirty="0">
                <a:solidFill>
                  <a:schemeClr val="accent3">
                    <a:lumMod val="60000"/>
                    <a:lumOff val="40000"/>
                  </a:schemeClr>
                </a:solidFill>
              </a:rPr>
              <a:t>Known for occasional acts of spontaneous kindness</a:t>
            </a:r>
          </a:p>
        </p:txBody>
      </p:sp>
      <p:sp>
        <p:nvSpPr>
          <p:cNvPr id="6" name="Content Placeholder 2">
            <a:extLst>
              <a:ext uri="{FF2B5EF4-FFF2-40B4-BE49-F238E27FC236}">
                <a16:creationId xmlns:a16="http://schemas.microsoft.com/office/drawing/2014/main" id="{4512DEB8-9167-1B70-49E3-F73182F38BDE}"/>
              </a:ext>
            </a:extLst>
          </p:cNvPr>
          <p:cNvSpPr txBox="1">
            <a:spLocks/>
          </p:cNvSpPr>
          <p:nvPr/>
        </p:nvSpPr>
        <p:spPr>
          <a:xfrm>
            <a:off x="6858000" y="3581400"/>
            <a:ext cx="1752600" cy="990599"/>
          </a:xfrm>
          <a:prstGeom prst="rect">
            <a:avLst/>
          </a:prstGeom>
        </p:spPr>
        <p:txBody>
          <a:bodyPr vert="horz">
            <a:normAutofit fontScale="70000" lnSpcReduction="20000"/>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pPr marL="0" indent="0" algn="ctr">
              <a:buFont typeface="Wingdings 2"/>
              <a:buNone/>
            </a:pPr>
            <a:r>
              <a:rPr lang="en-US" dirty="0">
                <a:solidFill>
                  <a:schemeClr val="accent3">
                    <a:lumMod val="60000"/>
                    <a:lumOff val="40000"/>
                  </a:schemeClr>
                </a:solidFill>
              </a:rPr>
              <a:t>You simply live to serve others day in, day out</a:t>
            </a:r>
          </a:p>
        </p:txBody>
      </p:sp>
      <p:grpSp>
        <p:nvGrpSpPr>
          <p:cNvPr id="11" name="Group 10">
            <a:extLst>
              <a:ext uri="{FF2B5EF4-FFF2-40B4-BE49-F238E27FC236}">
                <a16:creationId xmlns:a16="http://schemas.microsoft.com/office/drawing/2014/main" id="{731960EA-2517-6C02-331C-BA7E15CD859D}"/>
              </a:ext>
            </a:extLst>
          </p:cNvPr>
          <p:cNvGrpSpPr/>
          <p:nvPr/>
        </p:nvGrpSpPr>
        <p:grpSpPr>
          <a:xfrm>
            <a:off x="1258957" y="3048000"/>
            <a:ext cx="2170043" cy="228600"/>
            <a:chOff x="762000" y="3429000"/>
            <a:chExt cx="2170043" cy="228600"/>
          </a:xfrm>
        </p:grpSpPr>
        <p:sp>
          <p:nvSpPr>
            <p:cNvPr id="7" name="Oval 6">
              <a:extLst>
                <a:ext uri="{FF2B5EF4-FFF2-40B4-BE49-F238E27FC236}">
                  <a16:creationId xmlns:a16="http://schemas.microsoft.com/office/drawing/2014/main" id="{3CEE8F58-1FB8-9D76-8E3F-F104F5EF4F5F}"/>
                </a:ext>
              </a:extLst>
            </p:cNvPr>
            <p:cNvSpPr/>
            <p:nvPr/>
          </p:nvSpPr>
          <p:spPr>
            <a:xfrm>
              <a:off x="762000" y="3429000"/>
              <a:ext cx="228600" cy="228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BF21C79-8645-40D1-669E-68F3C964A469}"/>
                </a:ext>
              </a:extLst>
            </p:cNvPr>
            <p:cNvCxnSpPr>
              <a:cxnSpLocks/>
            </p:cNvCxnSpPr>
            <p:nvPr/>
          </p:nvCxnSpPr>
          <p:spPr>
            <a:xfrm>
              <a:off x="950843" y="3544956"/>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A504B42-50AE-8E19-4CE6-549DC1461BED}"/>
              </a:ext>
            </a:extLst>
          </p:cNvPr>
          <p:cNvGrpSpPr/>
          <p:nvPr/>
        </p:nvGrpSpPr>
        <p:grpSpPr>
          <a:xfrm>
            <a:off x="3392557" y="3048000"/>
            <a:ext cx="2170043" cy="228600"/>
            <a:chOff x="762000" y="3429000"/>
            <a:chExt cx="2170043" cy="228600"/>
          </a:xfrm>
        </p:grpSpPr>
        <p:sp>
          <p:nvSpPr>
            <p:cNvPr id="13" name="Oval 12">
              <a:extLst>
                <a:ext uri="{FF2B5EF4-FFF2-40B4-BE49-F238E27FC236}">
                  <a16:creationId xmlns:a16="http://schemas.microsoft.com/office/drawing/2014/main" id="{F16CE85D-C78F-EDE2-5BC1-61CE62E21301}"/>
                </a:ext>
              </a:extLst>
            </p:cNvPr>
            <p:cNvSpPr/>
            <p:nvPr/>
          </p:nvSpPr>
          <p:spPr>
            <a:xfrm>
              <a:off x="762000" y="3429000"/>
              <a:ext cx="228600" cy="228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C3E905E-E8C7-A4C8-1C63-D33FE28B0924}"/>
                </a:ext>
              </a:extLst>
            </p:cNvPr>
            <p:cNvCxnSpPr>
              <a:cxnSpLocks/>
            </p:cNvCxnSpPr>
            <p:nvPr/>
          </p:nvCxnSpPr>
          <p:spPr>
            <a:xfrm>
              <a:off x="950843" y="3544956"/>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1225201-5CF4-1F62-1A23-E86F339EE8B8}"/>
              </a:ext>
            </a:extLst>
          </p:cNvPr>
          <p:cNvGrpSpPr/>
          <p:nvPr/>
        </p:nvGrpSpPr>
        <p:grpSpPr>
          <a:xfrm>
            <a:off x="5486400" y="3048000"/>
            <a:ext cx="2170043" cy="228600"/>
            <a:chOff x="5410200" y="3429000"/>
            <a:chExt cx="2170043" cy="228600"/>
          </a:xfrm>
        </p:grpSpPr>
        <p:sp>
          <p:nvSpPr>
            <p:cNvPr id="16" name="Oval 15">
              <a:extLst>
                <a:ext uri="{FF2B5EF4-FFF2-40B4-BE49-F238E27FC236}">
                  <a16:creationId xmlns:a16="http://schemas.microsoft.com/office/drawing/2014/main" id="{682C783A-A6E8-AEC5-0D3F-4057C615DE60}"/>
                </a:ext>
              </a:extLst>
            </p:cNvPr>
            <p:cNvSpPr/>
            <p:nvPr/>
          </p:nvSpPr>
          <p:spPr>
            <a:xfrm>
              <a:off x="5410200" y="3429000"/>
              <a:ext cx="228600" cy="228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A38620E-F4FA-509D-2520-8F781AFC32A8}"/>
                </a:ext>
              </a:extLst>
            </p:cNvPr>
            <p:cNvCxnSpPr>
              <a:cxnSpLocks/>
            </p:cNvCxnSpPr>
            <p:nvPr/>
          </p:nvCxnSpPr>
          <p:spPr>
            <a:xfrm>
              <a:off x="5599043" y="3544956"/>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D54C7058-DB13-5693-CC4C-2328096EC79C}"/>
              </a:ext>
            </a:extLst>
          </p:cNvPr>
          <p:cNvSpPr/>
          <p:nvPr/>
        </p:nvSpPr>
        <p:spPr>
          <a:xfrm>
            <a:off x="7620000" y="3048000"/>
            <a:ext cx="228600" cy="228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52DCB1FE-17F9-7418-D10A-B75AE3105CC6}"/>
              </a:ext>
            </a:extLst>
          </p:cNvPr>
          <p:cNvSpPr txBox="1">
            <a:spLocks/>
          </p:cNvSpPr>
          <p:nvPr/>
        </p:nvSpPr>
        <p:spPr>
          <a:xfrm>
            <a:off x="457200" y="4837043"/>
            <a:ext cx="8229600" cy="1563757"/>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a:lstStyle>
          <a:p>
            <a:r>
              <a:rPr lang="en-US" dirty="0"/>
              <a:t>Wherever you are – any single one of these places – there’s still room to grow</a:t>
            </a:r>
          </a:p>
          <a:p>
            <a:r>
              <a:rPr lang="en-US" dirty="0"/>
              <a:t>This is what Paul means by ABOUNDING in love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499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59AE-AC0A-4A9E-4ECA-AC471B62DE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AB1DF4-6C5E-40CC-9D51-E8DC810FD6E6}"/>
              </a:ext>
            </a:extLst>
          </p:cNvPr>
          <p:cNvPicPr>
            <a:picLocks noChangeAspect="1"/>
          </p:cNvPicPr>
          <p:nvPr/>
        </p:nvPicPr>
        <p:blipFill>
          <a:blip r:embed="rId3"/>
          <a:stretch>
            <a:fillRect/>
          </a:stretch>
        </p:blipFill>
        <p:spPr>
          <a:xfrm>
            <a:off x="0" y="3970"/>
            <a:ext cx="9144000" cy="6854030"/>
          </a:xfrm>
          <a:prstGeom prst="rect">
            <a:avLst/>
          </a:prstGeom>
        </p:spPr>
      </p:pic>
      <p:sp>
        <p:nvSpPr>
          <p:cNvPr id="2" name="Title 1">
            <a:extLst>
              <a:ext uri="{FF2B5EF4-FFF2-40B4-BE49-F238E27FC236}">
                <a16:creationId xmlns:a16="http://schemas.microsoft.com/office/drawing/2014/main" id="{41832577-654D-606A-E6B3-67F898E45AB2}"/>
              </a:ext>
            </a:extLst>
          </p:cNvPr>
          <p:cNvSpPr>
            <a:spLocks noGrp="1"/>
          </p:cNvSpPr>
          <p:nvPr>
            <p:ph type="title"/>
          </p:nvPr>
        </p:nvSpPr>
        <p:spPr>
          <a:xfrm>
            <a:off x="457200" y="0"/>
            <a:ext cx="8229600" cy="914400"/>
          </a:xfrm>
        </p:spPr>
        <p:txBody>
          <a:bodyPr>
            <a:normAutofit/>
          </a:bodyPr>
          <a:lstStyle/>
          <a:p>
            <a:r>
              <a:rPr lang="en-US" dirty="0"/>
              <a:t>As I Languish in These Chains…</a:t>
            </a:r>
          </a:p>
        </p:txBody>
      </p:sp>
      <p:sp>
        <p:nvSpPr>
          <p:cNvPr id="3" name="Content Placeholder 2">
            <a:extLst>
              <a:ext uri="{FF2B5EF4-FFF2-40B4-BE49-F238E27FC236}">
                <a16:creationId xmlns:a16="http://schemas.microsoft.com/office/drawing/2014/main" id="{047388E9-07A8-9263-3107-58E29ACA5160}"/>
              </a:ext>
            </a:extLst>
          </p:cNvPr>
          <p:cNvSpPr>
            <a:spLocks noGrp="1"/>
          </p:cNvSpPr>
          <p:nvPr>
            <p:ph idx="1"/>
          </p:nvPr>
        </p:nvSpPr>
        <p:spPr>
          <a:xfrm>
            <a:off x="457200" y="2895600"/>
            <a:ext cx="8534400" cy="3657600"/>
          </a:xfrm>
        </p:spPr>
        <p:txBody>
          <a:bodyPr>
            <a:normAutofit/>
          </a:bodyPr>
          <a:lstStyle/>
          <a:p>
            <a:pPr marL="0" indent="0" algn="r">
              <a:buNone/>
            </a:pPr>
            <a:endParaRPr lang="en-US" dirty="0"/>
          </a:p>
          <a:p>
            <a:r>
              <a:rPr lang="en-US" dirty="0"/>
              <a:t>Intriguing to note not only the </a:t>
            </a:r>
            <a:r>
              <a:rPr lang="en-US" b="1" dirty="0"/>
              <a:t>content</a:t>
            </a:r>
            <a:r>
              <a:rPr lang="en-US" dirty="0"/>
              <a:t> of Paul’s prayer, but also the </a:t>
            </a:r>
            <a:r>
              <a:rPr lang="en-US" b="1" dirty="0"/>
              <a:t>context</a:t>
            </a:r>
            <a:r>
              <a:rPr lang="en-US" dirty="0"/>
              <a:t> in which he wrote it</a:t>
            </a:r>
          </a:p>
          <a:p>
            <a:r>
              <a:rPr lang="en-US" dirty="0"/>
              <a:t>THIS is my prayer for you… my faithful, generous friends</a:t>
            </a:r>
          </a:p>
          <a:p>
            <a:r>
              <a:rPr lang="en-US" dirty="0"/>
              <a:t>It was John’s exhortation to us too – his dying words</a:t>
            </a:r>
          </a:p>
          <a:p>
            <a:r>
              <a:rPr lang="en-US" dirty="0"/>
              <a:t>Even Jesus Himself: The world is watching &amp; taking note</a:t>
            </a:r>
          </a:p>
          <a:p>
            <a:pPr marL="365760" lvl="1" indent="0">
              <a:buNone/>
            </a:pPr>
            <a:endParaRPr lang="en-US" sz="1050" i="1" dirty="0"/>
          </a:p>
          <a:p>
            <a:pPr marL="365760" lvl="1" indent="0" algn="ctr">
              <a:buNone/>
            </a:pPr>
            <a:r>
              <a:rPr lang="en-US" sz="2000" i="1" dirty="0"/>
              <a:t>By this EVERYONE will know that you are my disciples, if you              LOVE ONE ANOTHER.</a:t>
            </a:r>
            <a:r>
              <a:rPr lang="en-US" sz="2000" dirty="0"/>
              <a:t>  (John 13:35)</a:t>
            </a:r>
            <a:endParaRPr lang="en-US" dirty="0"/>
          </a:p>
          <a:p>
            <a:pPr algn="r"/>
            <a:endParaRPr lang="en-US" dirty="0"/>
          </a:p>
        </p:txBody>
      </p:sp>
    </p:spTree>
    <p:extLst>
      <p:ext uri="{BB962C8B-B14F-4D97-AF65-F5344CB8AC3E}">
        <p14:creationId xmlns:p14="http://schemas.microsoft.com/office/powerpoint/2010/main" val="37273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3873AC-DA3F-6DBE-2896-DBA570DEB8E6}"/>
              </a:ext>
            </a:extLst>
          </p:cNvPr>
          <p:cNvPicPr>
            <a:picLocks noChangeAspect="1"/>
          </p:cNvPicPr>
          <p:nvPr/>
        </p:nvPicPr>
        <p:blipFill>
          <a:blip r:embed="rId3">
            <a:alphaModFix amt="46000"/>
            <a:extLst>
              <a:ext uri="{BEBA8EAE-BF5A-486C-A8C5-ECC9F3942E4B}">
                <a14:imgProps xmlns:a14="http://schemas.microsoft.com/office/drawing/2010/main">
                  <a14:imgLayer r:embed="rId4">
                    <a14:imgEffect>
                      <a14:artisticCement crackSpacing="10"/>
                    </a14:imgEffect>
                  </a14:imgLayer>
                </a14:imgProps>
              </a:ext>
            </a:extLst>
          </a:blip>
          <a:stretch>
            <a:fillRect/>
          </a:stretch>
        </p:blipFill>
        <p:spPr>
          <a:xfrm>
            <a:off x="13252" y="-6626"/>
            <a:ext cx="9130748" cy="6864626"/>
          </a:xfrm>
          <a:prstGeom prst="rect">
            <a:avLst/>
          </a:prstGeom>
        </p:spPr>
      </p:pic>
      <p:sp>
        <p:nvSpPr>
          <p:cNvPr id="2" name="Title 1"/>
          <p:cNvSpPr>
            <a:spLocks noGrp="1"/>
          </p:cNvSpPr>
          <p:nvPr>
            <p:ph type="title"/>
          </p:nvPr>
        </p:nvSpPr>
        <p:spPr/>
        <p:txBody>
          <a:bodyPr>
            <a:normAutofit/>
          </a:bodyPr>
          <a:lstStyle/>
          <a:p>
            <a:r>
              <a:rPr lang="en-US" dirty="0"/>
              <a:t>But How Now Shall We Love?</a:t>
            </a:r>
          </a:p>
        </p:txBody>
      </p:sp>
      <p:sp>
        <p:nvSpPr>
          <p:cNvPr id="3" name="Content Placeholder 2"/>
          <p:cNvSpPr>
            <a:spLocks noGrp="1"/>
          </p:cNvSpPr>
          <p:nvPr>
            <p:ph idx="1"/>
          </p:nvPr>
        </p:nvSpPr>
        <p:spPr>
          <a:xfrm>
            <a:off x="457200" y="1524000"/>
            <a:ext cx="8229600" cy="4800600"/>
          </a:xfrm>
        </p:spPr>
        <p:txBody>
          <a:bodyPr>
            <a:normAutofit/>
          </a:bodyPr>
          <a:lstStyle/>
          <a:p>
            <a:r>
              <a:rPr lang="en-US" dirty="0"/>
              <a:t>Paul qualifies and characterizes this super-abounding love:</a:t>
            </a:r>
          </a:p>
          <a:p>
            <a:pPr marL="365760" lvl="1" indent="0">
              <a:buNone/>
            </a:pPr>
            <a:r>
              <a:rPr lang="en-US" sz="2000" i="1" dirty="0"/>
              <a:t>… that your love may abound still more and more </a:t>
            </a:r>
            <a:r>
              <a:rPr lang="en-US" sz="2000" b="1" i="1" dirty="0"/>
              <a:t>in real knowledge </a:t>
            </a:r>
            <a:r>
              <a:rPr lang="en-US" sz="2000" i="1" dirty="0"/>
              <a:t>and </a:t>
            </a:r>
            <a:r>
              <a:rPr lang="en-US" sz="2000" b="1" i="1" dirty="0"/>
              <a:t>all</a:t>
            </a:r>
            <a:r>
              <a:rPr lang="en-US" sz="2000" i="1" dirty="0"/>
              <a:t> </a:t>
            </a:r>
            <a:r>
              <a:rPr lang="en-US" sz="2000" b="1" i="1" dirty="0"/>
              <a:t>discernment</a:t>
            </a:r>
            <a:r>
              <a:rPr lang="en-US" sz="2000" b="1" dirty="0"/>
              <a:t>  </a:t>
            </a:r>
            <a:r>
              <a:rPr lang="en-US" sz="2000" dirty="0"/>
              <a:t>(Phil 1:9)</a:t>
            </a:r>
            <a:endParaRPr lang="en-US" sz="2000" i="1" dirty="0"/>
          </a:p>
          <a:p>
            <a:r>
              <a:rPr lang="en-US" dirty="0"/>
              <a:t>Not just a growth in our love </a:t>
            </a:r>
            <a:r>
              <a:rPr lang="en-US" u="sng" dirty="0"/>
              <a:t>of</a:t>
            </a:r>
            <a:r>
              <a:rPr lang="en-US" dirty="0"/>
              <a:t> knowledge (with apologies to scholars &amp; seminary professors)</a:t>
            </a:r>
          </a:p>
          <a:p>
            <a:r>
              <a:rPr lang="en-US" dirty="0"/>
              <a:t>This is loving others </a:t>
            </a:r>
            <a:r>
              <a:rPr lang="en-US" b="1" u="sng" dirty="0"/>
              <a:t>in </a:t>
            </a:r>
            <a:r>
              <a:rPr lang="en-US" u="sng" dirty="0"/>
              <a:t>knowledge</a:t>
            </a:r>
            <a:r>
              <a:rPr lang="en-US" dirty="0"/>
              <a:t>… REAL knowledge</a:t>
            </a:r>
          </a:p>
          <a:p>
            <a:r>
              <a:rPr lang="en-US" dirty="0"/>
              <a:t>Love that truly and knows seeks to understand the object of your affection</a:t>
            </a:r>
          </a:p>
          <a:p>
            <a:r>
              <a:rPr lang="en-US" dirty="0"/>
              <a:t>In other words, pay attention!  Antenna up high! Seek new insights</a:t>
            </a:r>
          </a:p>
        </p:txBody>
      </p:sp>
    </p:spTree>
    <p:extLst>
      <p:ext uri="{BB962C8B-B14F-4D97-AF65-F5344CB8AC3E}">
        <p14:creationId xmlns:p14="http://schemas.microsoft.com/office/powerpoint/2010/main" val="26098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1187</Words>
  <Application>Microsoft Office PowerPoint</Application>
  <PresentationFormat>On-screen Show (4:3)</PresentationFormat>
  <Paragraphs>140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Constantia</vt:lpstr>
      <vt:lpstr>Wingdings 2</vt:lpstr>
      <vt:lpstr>Paper</vt:lpstr>
      <vt:lpstr>HOW NOW SHALL WE LOVE?</vt:lpstr>
      <vt:lpstr>Joyful and Confident</vt:lpstr>
      <vt:lpstr>One Day… We’ll Be Together</vt:lpstr>
      <vt:lpstr>Paul’s Prayer… for you</vt:lpstr>
      <vt:lpstr>The Potency of Specificity</vt:lpstr>
      <vt:lpstr>PowerPoint Presentation</vt:lpstr>
      <vt:lpstr>A Sliding Scale of Selflessness</vt:lpstr>
      <vt:lpstr>As I Languish in These Chains…</vt:lpstr>
      <vt:lpstr>But How Now Shall We Love?</vt:lpstr>
      <vt:lpstr>Let’s Get Practical: LOVING WELL</vt:lpstr>
      <vt:lpstr>Six Words That Could Change Your Life</vt:lpstr>
      <vt:lpstr>The Purpose and the Outcome</vt:lpstr>
      <vt:lpstr>Sincere and Blameless</vt:lpstr>
      <vt:lpstr>A Lifetime of Encouragement</vt:lpstr>
      <vt:lpstr>Like a Branch on the True Vine</vt:lpstr>
      <vt:lpstr>There Are Only Two Kinds of People</vt:lpstr>
      <vt:lpstr>HOW NOW SHALL WE LOVE?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2018-01-21T13:02:25Z</dcterms:created>
  <dcterms:modified xsi:type="dcterms:W3CDTF">2024-02-24T11:49:23Z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